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theme/theme2.xml" ContentType="application/vnd.openxmlformats-officedocument.theme+xml"/>
  <Override PartName="/ppt/theme/themeOverride6.xml" ContentType="application/vnd.openxmlformats-officedocument.themeOverr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88.xml" ContentType="application/vnd.openxmlformats-officedocument.presentationml.slide+xml"/>
  <Override PartName="/ppt/slides/slide211.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heme/themeOverride7.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diagrams/quickStyle1.xml" ContentType="application/vnd.openxmlformats-officedocument.drawingml.diagramStyle+xml"/>
  <Override PartName="/ppt/theme/themeOverride4.xml" ContentType="application/vnd.openxmlformats-officedocument.themeOverr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theme/themeOverride5.xml" ContentType="application/vnd.openxmlformats-officedocument.themeOverride+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theme/themeOverride2.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3"/>
  </p:notesMasterIdLst>
  <p:sldIdLst>
    <p:sldId id="342" r:id="rId2"/>
    <p:sldId id="584" r:id="rId3"/>
    <p:sldId id="585" r:id="rId4"/>
    <p:sldId id="586" r:id="rId5"/>
    <p:sldId id="343" r:id="rId6"/>
    <p:sldId id="600" r:id="rId7"/>
    <p:sldId id="602" r:id="rId8"/>
    <p:sldId id="603" r:id="rId9"/>
    <p:sldId id="344" r:id="rId10"/>
    <p:sldId id="345" r:id="rId11"/>
    <p:sldId id="605" r:id="rId12"/>
    <p:sldId id="346" r:id="rId13"/>
    <p:sldId id="357" r:id="rId14"/>
    <p:sldId id="358" r:id="rId15"/>
    <p:sldId id="359" r:id="rId16"/>
    <p:sldId id="360" r:id="rId17"/>
    <p:sldId id="361" r:id="rId18"/>
    <p:sldId id="364" r:id="rId19"/>
    <p:sldId id="365" r:id="rId20"/>
    <p:sldId id="366" r:id="rId21"/>
    <p:sldId id="367" r:id="rId22"/>
    <p:sldId id="368" r:id="rId23"/>
    <p:sldId id="379" r:id="rId24"/>
    <p:sldId id="382" r:id="rId25"/>
    <p:sldId id="380" r:id="rId26"/>
    <p:sldId id="381" r:id="rId27"/>
    <p:sldId id="389" r:id="rId28"/>
    <p:sldId id="391" r:id="rId29"/>
    <p:sldId id="390" r:id="rId30"/>
    <p:sldId id="392" r:id="rId31"/>
    <p:sldId id="384" r:id="rId32"/>
    <p:sldId id="393" r:id="rId33"/>
    <p:sldId id="394" r:id="rId34"/>
    <p:sldId id="395" r:id="rId35"/>
    <p:sldId id="396" r:id="rId36"/>
    <p:sldId id="397" r:id="rId37"/>
    <p:sldId id="398" r:id="rId38"/>
    <p:sldId id="399" r:id="rId39"/>
    <p:sldId id="400" r:id="rId40"/>
    <p:sldId id="401" r:id="rId41"/>
    <p:sldId id="402" r:id="rId42"/>
    <p:sldId id="387" r:id="rId43"/>
    <p:sldId id="388" r:id="rId44"/>
    <p:sldId id="403" r:id="rId45"/>
    <p:sldId id="404" r:id="rId46"/>
    <p:sldId id="385" r:id="rId47"/>
    <p:sldId id="386" r:id="rId48"/>
    <p:sldId id="405" r:id="rId49"/>
    <p:sldId id="419" r:id="rId50"/>
    <p:sldId id="408" r:id="rId51"/>
    <p:sldId id="409" r:id="rId52"/>
    <p:sldId id="410" r:id="rId53"/>
    <p:sldId id="411" r:id="rId54"/>
    <p:sldId id="412" r:id="rId55"/>
    <p:sldId id="413" r:id="rId56"/>
    <p:sldId id="526" r:id="rId57"/>
    <p:sldId id="420" r:id="rId58"/>
    <p:sldId id="414" r:id="rId59"/>
    <p:sldId id="415" r:id="rId60"/>
    <p:sldId id="416" r:id="rId61"/>
    <p:sldId id="421" r:id="rId62"/>
    <p:sldId id="422" r:id="rId63"/>
    <p:sldId id="417" r:id="rId64"/>
    <p:sldId id="418" r:id="rId65"/>
    <p:sldId id="423" r:id="rId66"/>
    <p:sldId id="424" r:id="rId67"/>
    <p:sldId id="425" r:id="rId68"/>
    <p:sldId id="426" r:id="rId69"/>
    <p:sldId id="427" r:id="rId70"/>
    <p:sldId id="428" r:id="rId71"/>
    <p:sldId id="429" r:id="rId72"/>
    <p:sldId id="433" r:id="rId73"/>
    <p:sldId id="434" r:id="rId74"/>
    <p:sldId id="435" r:id="rId75"/>
    <p:sldId id="436" r:id="rId76"/>
    <p:sldId id="437" r:id="rId77"/>
    <p:sldId id="438" r:id="rId78"/>
    <p:sldId id="439" r:id="rId79"/>
    <p:sldId id="431" r:id="rId80"/>
    <p:sldId id="440" r:id="rId81"/>
    <p:sldId id="441" r:id="rId82"/>
    <p:sldId id="406" r:id="rId83"/>
    <p:sldId id="442" r:id="rId84"/>
    <p:sldId id="443" r:id="rId85"/>
    <p:sldId id="458" r:id="rId86"/>
    <p:sldId id="444" r:id="rId87"/>
    <p:sldId id="445" r:id="rId88"/>
    <p:sldId id="446" r:id="rId89"/>
    <p:sldId id="459" r:id="rId90"/>
    <p:sldId id="447" r:id="rId91"/>
    <p:sldId id="448" r:id="rId92"/>
    <p:sldId id="449" r:id="rId93"/>
    <p:sldId id="450" r:id="rId94"/>
    <p:sldId id="451" r:id="rId95"/>
    <p:sldId id="452" r:id="rId96"/>
    <p:sldId id="453" r:id="rId97"/>
    <p:sldId id="454" r:id="rId98"/>
    <p:sldId id="455" r:id="rId99"/>
    <p:sldId id="456" r:id="rId100"/>
    <p:sldId id="460" r:id="rId101"/>
    <p:sldId id="461" r:id="rId102"/>
    <p:sldId id="462" r:id="rId103"/>
    <p:sldId id="463" r:id="rId104"/>
    <p:sldId id="464" r:id="rId105"/>
    <p:sldId id="465" r:id="rId106"/>
    <p:sldId id="466" r:id="rId107"/>
    <p:sldId id="467" r:id="rId108"/>
    <p:sldId id="468" r:id="rId109"/>
    <p:sldId id="469" r:id="rId110"/>
    <p:sldId id="470" r:id="rId111"/>
    <p:sldId id="471" r:id="rId112"/>
    <p:sldId id="472" r:id="rId113"/>
    <p:sldId id="473" r:id="rId114"/>
    <p:sldId id="474" r:id="rId115"/>
    <p:sldId id="475" r:id="rId116"/>
    <p:sldId id="476" r:id="rId117"/>
    <p:sldId id="477" r:id="rId118"/>
    <p:sldId id="527" r:id="rId119"/>
    <p:sldId id="478" r:id="rId120"/>
    <p:sldId id="479" r:id="rId121"/>
    <p:sldId id="528" r:id="rId122"/>
    <p:sldId id="536" r:id="rId123"/>
    <p:sldId id="537" r:id="rId124"/>
    <p:sldId id="538" r:id="rId125"/>
    <p:sldId id="480" r:id="rId126"/>
    <p:sldId id="481" r:id="rId127"/>
    <p:sldId id="530" r:id="rId128"/>
    <p:sldId id="540" r:id="rId129"/>
    <p:sldId id="539" r:id="rId130"/>
    <p:sldId id="541" r:id="rId131"/>
    <p:sldId id="542" r:id="rId132"/>
    <p:sldId id="482" r:id="rId133"/>
    <p:sldId id="483" r:id="rId134"/>
    <p:sldId id="484" r:id="rId135"/>
    <p:sldId id="485" r:id="rId136"/>
    <p:sldId id="531" r:id="rId137"/>
    <p:sldId id="532" r:id="rId138"/>
    <p:sldId id="486" r:id="rId139"/>
    <p:sldId id="543" r:id="rId140"/>
    <p:sldId id="533" r:id="rId141"/>
    <p:sldId id="534" r:id="rId142"/>
    <p:sldId id="487" r:id="rId143"/>
    <p:sldId id="488" r:id="rId144"/>
    <p:sldId id="489" r:id="rId145"/>
    <p:sldId id="544" r:id="rId146"/>
    <p:sldId id="490" r:id="rId147"/>
    <p:sldId id="491" r:id="rId148"/>
    <p:sldId id="492" r:id="rId149"/>
    <p:sldId id="493" r:id="rId150"/>
    <p:sldId id="494" r:id="rId151"/>
    <p:sldId id="546" r:id="rId152"/>
    <p:sldId id="495" r:id="rId153"/>
    <p:sldId id="545" r:id="rId154"/>
    <p:sldId id="547" r:id="rId155"/>
    <p:sldId id="548" r:id="rId156"/>
    <p:sldId id="549" r:id="rId157"/>
    <p:sldId id="496" r:id="rId158"/>
    <p:sldId id="497" r:id="rId159"/>
    <p:sldId id="550" r:id="rId160"/>
    <p:sldId id="498" r:id="rId161"/>
    <p:sldId id="499" r:id="rId162"/>
    <p:sldId id="551" r:id="rId163"/>
    <p:sldId id="502" r:id="rId164"/>
    <p:sldId id="503" r:id="rId165"/>
    <p:sldId id="504" r:id="rId166"/>
    <p:sldId id="505" r:id="rId167"/>
    <p:sldId id="506" r:id="rId168"/>
    <p:sldId id="507" r:id="rId169"/>
    <p:sldId id="552" r:id="rId170"/>
    <p:sldId id="553" r:id="rId171"/>
    <p:sldId id="508" r:id="rId172"/>
    <p:sldId id="509" r:id="rId173"/>
    <p:sldId id="554" r:id="rId174"/>
    <p:sldId id="555" r:id="rId175"/>
    <p:sldId id="510" r:id="rId176"/>
    <p:sldId id="511" r:id="rId177"/>
    <p:sldId id="512" r:id="rId178"/>
    <p:sldId id="557" r:id="rId179"/>
    <p:sldId id="556" r:id="rId180"/>
    <p:sldId id="513" r:id="rId181"/>
    <p:sldId id="514" r:id="rId182"/>
    <p:sldId id="515" r:id="rId183"/>
    <p:sldId id="516" r:id="rId184"/>
    <p:sldId id="517" r:id="rId185"/>
    <p:sldId id="558" r:id="rId186"/>
    <p:sldId id="518" r:id="rId187"/>
    <p:sldId id="519" r:id="rId188"/>
    <p:sldId id="520" r:id="rId189"/>
    <p:sldId id="521" r:id="rId190"/>
    <p:sldId id="522" r:id="rId191"/>
    <p:sldId id="523" r:id="rId192"/>
    <p:sldId id="524" r:id="rId193"/>
    <p:sldId id="525" r:id="rId194"/>
    <p:sldId id="352" r:id="rId195"/>
    <p:sldId id="353" r:id="rId196"/>
    <p:sldId id="375" r:id="rId197"/>
    <p:sldId id="376" r:id="rId198"/>
    <p:sldId id="377" r:id="rId199"/>
    <p:sldId id="354" r:id="rId200"/>
    <p:sldId id="356" r:id="rId201"/>
    <p:sldId id="378" r:id="rId202"/>
    <p:sldId id="592" r:id="rId203"/>
    <p:sldId id="593" r:id="rId204"/>
    <p:sldId id="594" r:id="rId205"/>
    <p:sldId id="595" r:id="rId206"/>
    <p:sldId id="596" r:id="rId207"/>
    <p:sldId id="597" r:id="rId208"/>
    <p:sldId id="598" r:id="rId209"/>
    <p:sldId id="599" r:id="rId210"/>
    <p:sldId id="606" r:id="rId211"/>
    <p:sldId id="560" r:id="rId212"/>
    <p:sldId id="572" r:id="rId213"/>
    <p:sldId id="573" r:id="rId214"/>
    <p:sldId id="571" r:id="rId215"/>
    <p:sldId id="576" r:id="rId216"/>
    <p:sldId id="577" r:id="rId217"/>
    <p:sldId id="578" r:id="rId218"/>
    <p:sldId id="579" r:id="rId219"/>
    <p:sldId id="580" r:id="rId220"/>
    <p:sldId id="581" r:id="rId221"/>
    <p:sldId id="582" r:id="rId2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74" y="-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tableStyles" Target="tableStyles.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224" Type="http://schemas.openxmlformats.org/officeDocument/2006/relationships/presProps" Target="presProps.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FB8513-7DF2-4DF2-AEC5-8777E7C7CA15}"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ru-RU"/>
        </a:p>
      </dgm:t>
    </dgm:pt>
    <dgm:pt modelId="{67BC0ABE-A4F0-4D61-BBD6-C668E250AF0A}">
      <dgm:prSet phldrT="[Текст]" custT="1"/>
      <dgm:spPr/>
      <dgm:t>
        <a:bodyPr/>
        <a:lstStyle/>
        <a:p>
          <a:pPr algn="ctr"/>
          <a:r>
            <a:rPr lang="ru-RU" sz="1600" b="1" dirty="0" smtClean="0"/>
            <a:t>Каждый ребенок имеет основное право на образование и должен иметь возможность получать и поддерживать приемлемый уровень знаний</a:t>
          </a:r>
          <a:endParaRPr lang="ru-RU" sz="1600" b="1" dirty="0"/>
        </a:p>
      </dgm:t>
    </dgm:pt>
    <dgm:pt modelId="{0965283F-9E2B-45E6-87C7-82863EF5AC70}" type="parTrans" cxnId="{DF269011-91C4-4FCF-8FD9-723DE1A8A518}">
      <dgm:prSet/>
      <dgm:spPr/>
      <dgm:t>
        <a:bodyPr/>
        <a:lstStyle/>
        <a:p>
          <a:endParaRPr lang="ru-RU"/>
        </a:p>
      </dgm:t>
    </dgm:pt>
    <dgm:pt modelId="{E2F2A780-1452-430C-9367-30700FBB2047}" type="sibTrans" cxnId="{DF269011-91C4-4FCF-8FD9-723DE1A8A518}">
      <dgm:prSet/>
      <dgm:spPr/>
      <dgm:t>
        <a:bodyPr/>
        <a:lstStyle/>
        <a:p>
          <a:endParaRPr lang="ru-RU"/>
        </a:p>
      </dgm:t>
    </dgm:pt>
    <dgm:pt modelId="{98A5964F-23A1-4AA8-A71F-DABAE03D36DA}">
      <dgm:prSet phldrT="[Текст]" custT="1"/>
      <dgm:spPr/>
      <dgm:t>
        <a:bodyPr/>
        <a:lstStyle/>
        <a:p>
          <a:pPr algn="ctr"/>
          <a:r>
            <a:rPr lang="ru-RU" sz="1800" b="1" dirty="0" smtClean="0"/>
            <a:t>Каждый ребенок имеет уникальные особенности, интересы, способности и учебные потребности</a:t>
          </a:r>
          <a:endParaRPr lang="ru-RU" sz="1800" b="1" dirty="0"/>
        </a:p>
      </dgm:t>
    </dgm:pt>
    <dgm:pt modelId="{B6E1C746-394E-4A77-8291-1434D0C05D27}" type="parTrans" cxnId="{323F8C8F-B29F-4132-8BBE-3BB71614C11E}">
      <dgm:prSet/>
      <dgm:spPr/>
      <dgm:t>
        <a:bodyPr/>
        <a:lstStyle/>
        <a:p>
          <a:endParaRPr lang="ru-RU"/>
        </a:p>
      </dgm:t>
    </dgm:pt>
    <dgm:pt modelId="{932A9EB0-E974-420E-AE94-596A251445BF}" type="sibTrans" cxnId="{323F8C8F-B29F-4132-8BBE-3BB71614C11E}">
      <dgm:prSet/>
      <dgm:spPr/>
      <dgm:t>
        <a:bodyPr/>
        <a:lstStyle/>
        <a:p>
          <a:endParaRPr lang="ru-RU"/>
        </a:p>
      </dgm:t>
    </dgm:pt>
    <dgm:pt modelId="{903DDDA3-2B2E-4CD3-8430-2B7BFB1D59B1}">
      <dgm:prSet phldrT="[Текст]"/>
      <dgm:spPr/>
      <dgm:t>
        <a:bodyPr/>
        <a:lstStyle/>
        <a:p>
          <a:pPr algn="ctr"/>
          <a:r>
            <a:rPr lang="ru-RU" b="1" dirty="0" smtClean="0"/>
            <a:t>Необходимо разрабатывать системы образования и выполнять образовательные программы таким образом, чтобы принимать во внимание широкое разнообразие этих особенностей и потребностей</a:t>
          </a:r>
          <a:endParaRPr lang="ru-RU" b="1" dirty="0"/>
        </a:p>
      </dgm:t>
    </dgm:pt>
    <dgm:pt modelId="{DEEE3AFA-8AB3-42AA-8AC4-891F21472D0E}" type="parTrans" cxnId="{9FBF53B4-657A-434F-BE59-5D56B1921744}">
      <dgm:prSet/>
      <dgm:spPr/>
      <dgm:t>
        <a:bodyPr/>
        <a:lstStyle/>
        <a:p>
          <a:endParaRPr lang="ru-RU"/>
        </a:p>
      </dgm:t>
    </dgm:pt>
    <dgm:pt modelId="{F93F4DFC-D315-4181-8E2A-7EC3E7F1778A}" type="sibTrans" cxnId="{9FBF53B4-657A-434F-BE59-5D56B1921744}">
      <dgm:prSet/>
      <dgm:spPr/>
      <dgm:t>
        <a:bodyPr/>
        <a:lstStyle/>
        <a:p>
          <a:endParaRPr lang="ru-RU"/>
        </a:p>
      </dgm:t>
    </dgm:pt>
    <dgm:pt modelId="{3C498FE1-5349-456C-AD74-171CDB82AC68}">
      <dgm:prSet phldrT="[Текст]"/>
      <dgm:spPr/>
      <dgm:t>
        <a:bodyPr/>
        <a:lstStyle/>
        <a:p>
          <a:pPr algn="ctr"/>
          <a:r>
            <a:rPr lang="ru-RU" b="1" dirty="0" smtClean="0"/>
            <a:t>Лица, имеющие особые потребности в области образования, должны иметь доступ к обучению в обычных школах, которые должны создать им условия на основе педагогических методов, ориентированных, в первую очередь, на детей с целью удовлетворения этих потребностей</a:t>
          </a:r>
          <a:endParaRPr lang="ru-RU" b="1" dirty="0"/>
        </a:p>
      </dgm:t>
    </dgm:pt>
    <dgm:pt modelId="{A87C7ED8-9D15-4C07-91B8-4B0C133AB3DD}" type="parTrans" cxnId="{2C5D90A5-17C9-42ED-A1CE-97410391E940}">
      <dgm:prSet/>
      <dgm:spPr/>
      <dgm:t>
        <a:bodyPr/>
        <a:lstStyle/>
        <a:p>
          <a:endParaRPr lang="ru-RU"/>
        </a:p>
      </dgm:t>
    </dgm:pt>
    <dgm:pt modelId="{6FAE9B8C-E7EC-44E5-8E81-5A080DC4D9B4}" type="sibTrans" cxnId="{2C5D90A5-17C9-42ED-A1CE-97410391E940}">
      <dgm:prSet/>
      <dgm:spPr/>
      <dgm:t>
        <a:bodyPr/>
        <a:lstStyle/>
        <a:p>
          <a:endParaRPr lang="ru-RU"/>
        </a:p>
      </dgm:t>
    </dgm:pt>
    <dgm:pt modelId="{99B46296-BDDA-4466-9354-FA8555A267C9}">
      <dgm:prSet phldrT="[Текст]"/>
      <dgm:spPr/>
      <dgm:t>
        <a:bodyPr/>
        <a:lstStyle/>
        <a:p>
          <a:pPr algn="ctr"/>
          <a:r>
            <a:rPr lang="ru-RU" b="1" dirty="0" smtClean="0"/>
            <a:t>Обычные школы с такой инклюзивной ориентацией являются наиболее эффективным средством борьбы с дискриминационными воззрениями, создания благоприятной атмосферы в общинах, построения инклюзивного общества</a:t>
          </a:r>
          <a:endParaRPr lang="ru-RU" b="1" dirty="0"/>
        </a:p>
      </dgm:t>
    </dgm:pt>
    <dgm:pt modelId="{69FA1326-384A-404D-9D3D-9680E4AEEB3F}" type="parTrans" cxnId="{545B78AF-B713-4AFB-A0BE-312397AD0D72}">
      <dgm:prSet/>
      <dgm:spPr/>
      <dgm:t>
        <a:bodyPr/>
        <a:lstStyle/>
        <a:p>
          <a:endParaRPr lang="ru-RU"/>
        </a:p>
      </dgm:t>
    </dgm:pt>
    <dgm:pt modelId="{49C84D36-690E-48DE-816D-5C7DF64BED1C}" type="sibTrans" cxnId="{545B78AF-B713-4AFB-A0BE-312397AD0D72}">
      <dgm:prSet/>
      <dgm:spPr/>
      <dgm:t>
        <a:bodyPr/>
        <a:lstStyle/>
        <a:p>
          <a:endParaRPr lang="ru-RU"/>
        </a:p>
      </dgm:t>
    </dgm:pt>
    <dgm:pt modelId="{8C4C9FA1-A931-43C5-89E0-DF0719AE222E}" type="pres">
      <dgm:prSet presAssocID="{B9FB8513-7DF2-4DF2-AEC5-8777E7C7CA15}" presName="linear" presStyleCnt="0">
        <dgm:presLayoutVars>
          <dgm:animLvl val="lvl"/>
          <dgm:resizeHandles val="exact"/>
        </dgm:presLayoutVars>
      </dgm:prSet>
      <dgm:spPr/>
      <dgm:t>
        <a:bodyPr/>
        <a:lstStyle/>
        <a:p>
          <a:endParaRPr lang="ru-RU"/>
        </a:p>
      </dgm:t>
    </dgm:pt>
    <dgm:pt modelId="{54E7289D-E3B9-42BD-8554-2D7FB120F1A5}" type="pres">
      <dgm:prSet presAssocID="{67BC0ABE-A4F0-4D61-BBD6-C668E250AF0A}" presName="parentText" presStyleLbl="node1" presStyleIdx="0" presStyleCnt="5">
        <dgm:presLayoutVars>
          <dgm:chMax val="0"/>
          <dgm:bulletEnabled val="1"/>
        </dgm:presLayoutVars>
      </dgm:prSet>
      <dgm:spPr/>
      <dgm:t>
        <a:bodyPr/>
        <a:lstStyle/>
        <a:p>
          <a:endParaRPr lang="ru-RU"/>
        </a:p>
      </dgm:t>
    </dgm:pt>
    <dgm:pt modelId="{214F1311-4DCE-48D1-95B8-6B7B3062540D}" type="pres">
      <dgm:prSet presAssocID="{E2F2A780-1452-430C-9367-30700FBB2047}" presName="spacer" presStyleCnt="0"/>
      <dgm:spPr/>
    </dgm:pt>
    <dgm:pt modelId="{43A0F613-72B2-4161-83B9-F6D7A07D007F}" type="pres">
      <dgm:prSet presAssocID="{98A5964F-23A1-4AA8-A71F-DABAE03D36DA}" presName="parentText" presStyleLbl="node1" presStyleIdx="1" presStyleCnt="5">
        <dgm:presLayoutVars>
          <dgm:chMax val="0"/>
          <dgm:bulletEnabled val="1"/>
        </dgm:presLayoutVars>
      </dgm:prSet>
      <dgm:spPr/>
      <dgm:t>
        <a:bodyPr/>
        <a:lstStyle/>
        <a:p>
          <a:endParaRPr lang="ru-RU"/>
        </a:p>
      </dgm:t>
    </dgm:pt>
    <dgm:pt modelId="{60147383-35F7-4FD3-A205-4A1437D587F2}" type="pres">
      <dgm:prSet presAssocID="{932A9EB0-E974-420E-AE94-596A251445BF}" presName="spacer" presStyleCnt="0"/>
      <dgm:spPr/>
    </dgm:pt>
    <dgm:pt modelId="{C0BF5871-F016-41D5-9272-BB0AAD7339F2}" type="pres">
      <dgm:prSet presAssocID="{903DDDA3-2B2E-4CD3-8430-2B7BFB1D59B1}" presName="parentText" presStyleLbl="node1" presStyleIdx="2" presStyleCnt="5">
        <dgm:presLayoutVars>
          <dgm:chMax val="0"/>
          <dgm:bulletEnabled val="1"/>
        </dgm:presLayoutVars>
      </dgm:prSet>
      <dgm:spPr/>
      <dgm:t>
        <a:bodyPr/>
        <a:lstStyle/>
        <a:p>
          <a:endParaRPr lang="ru-RU"/>
        </a:p>
      </dgm:t>
    </dgm:pt>
    <dgm:pt modelId="{D6C7FD95-3891-465D-B0A3-FD2D6ACF14E4}" type="pres">
      <dgm:prSet presAssocID="{F93F4DFC-D315-4181-8E2A-7EC3E7F1778A}" presName="spacer" presStyleCnt="0"/>
      <dgm:spPr/>
    </dgm:pt>
    <dgm:pt modelId="{6F714378-E627-4446-869A-AFEF532A4746}" type="pres">
      <dgm:prSet presAssocID="{3C498FE1-5349-456C-AD74-171CDB82AC68}" presName="parentText" presStyleLbl="node1" presStyleIdx="3" presStyleCnt="5">
        <dgm:presLayoutVars>
          <dgm:chMax val="0"/>
          <dgm:bulletEnabled val="1"/>
        </dgm:presLayoutVars>
      </dgm:prSet>
      <dgm:spPr/>
      <dgm:t>
        <a:bodyPr/>
        <a:lstStyle/>
        <a:p>
          <a:endParaRPr lang="ru-RU"/>
        </a:p>
      </dgm:t>
    </dgm:pt>
    <dgm:pt modelId="{8C159939-52ED-4B81-B588-910C582CB1F1}" type="pres">
      <dgm:prSet presAssocID="{6FAE9B8C-E7EC-44E5-8E81-5A080DC4D9B4}" presName="spacer" presStyleCnt="0"/>
      <dgm:spPr/>
    </dgm:pt>
    <dgm:pt modelId="{396781D5-61A4-40C9-9F4E-735E123E83B5}" type="pres">
      <dgm:prSet presAssocID="{99B46296-BDDA-4466-9354-FA8555A267C9}" presName="parentText" presStyleLbl="node1" presStyleIdx="4" presStyleCnt="5" custScaleY="123703">
        <dgm:presLayoutVars>
          <dgm:chMax val="0"/>
          <dgm:bulletEnabled val="1"/>
        </dgm:presLayoutVars>
      </dgm:prSet>
      <dgm:spPr/>
      <dgm:t>
        <a:bodyPr/>
        <a:lstStyle/>
        <a:p>
          <a:endParaRPr lang="ru-RU"/>
        </a:p>
      </dgm:t>
    </dgm:pt>
  </dgm:ptLst>
  <dgm:cxnLst>
    <dgm:cxn modelId="{5116312C-C0CC-4AC1-92AE-74A560309C70}" type="presOf" srcId="{3C498FE1-5349-456C-AD74-171CDB82AC68}" destId="{6F714378-E627-4446-869A-AFEF532A4746}" srcOrd="0" destOrd="0" presId="urn:microsoft.com/office/officeart/2005/8/layout/vList2"/>
    <dgm:cxn modelId="{2C5D90A5-17C9-42ED-A1CE-97410391E940}" srcId="{B9FB8513-7DF2-4DF2-AEC5-8777E7C7CA15}" destId="{3C498FE1-5349-456C-AD74-171CDB82AC68}" srcOrd="3" destOrd="0" parTransId="{A87C7ED8-9D15-4C07-91B8-4B0C133AB3DD}" sibTransId="{6FAE9B8C-E7EC-44E5-8E81-5A080DC4D9B4}"/>
    <dgm:cxn modelId="{9FBF53B4-657A-434F-BE59-5D56B1921744}" srcId="{B9FB8513-7DF2-4DF2-AEC5-8777E7C7CA15}" destId="{903DDDA3-2B2E-4CD3-8430-2B7BFB1D59B1}" srcOrd="2" destOrd="0" parTransId="{DEEE3AFA-8AB3-42AA-8AC4-891F21472D0E}" sibTransId="{F93F4DFC-D315-4181-8E2A-7EC3E7F1778A}"/>
    <dgm:cxn modelId="{67363490-FE1D-4498-A95C-89A895176417}" type="presOf" srcId="{98A5964F-23A1-4AA8-A71F-DABAE03D36DA}" destId="{43A0F613-72B2-4161-83B9-F6D7A07D007F}" srcOrd="0" destOrd="0" presId="urn:microsoft.com/office/officeart/2005/8/layout/vList2"/>
    <dgm:cxn modelId="{DF269011-91C4-4FCF-8FD9-723DE1A8A518}" srcId="{B9FB8513-7DF2-4DF2-AEC5-8777E7C7CA15}" destId="{67BC0ABE-A4F0-4D61-BBD6-C668E250AF0A}" srcOrd="0" destOrd="0" parTransId="{0965283F-9E2B-45E6-87C7-82863EF5AC70}" sibTransId="{E2F2A780-1452-430C-9367-30700FBB2047}"/>
    <dgm:cxn modelId="{500923D9-FC0C-46C2-9406-BE6CE2300D61}" type="presOf" srcId="{B9FB8513-7DF2-4DF2-AEC5-8777E7C7CA15}" destId="{8C4C9FA1-A931-43C5-89E0-DF0719AE222E}" srcOrd="0" destOrd="0" presId="urn:microsoft.com/office/officeart/2005/8/layout/vList2"/>
    <dgm:cxn modelId="{545B78AF-B713-4AFB-A0BE-312397AD0D72}" srcId="{B9FB8513-7DF2-4DF2-AEC5-8777E7C7CA15}" destId="{99B46296-BDDA-4466-9354-FA8555A267C9}" srcOrd="4" destOrd="0" parTransId="{69FA1326-384A-404D-9D3D-9680E4AEEB3F}" sibTransId="{49C84D36-690E-48DE-816D-5C7DF64BED1C}"/>
    <dgm:cxn modelId="{323F8C8F-B29F-4132-8BBE-3BB71614C11E}" srcId="{B9FB8513-7DF2-4DF2-AEC5-8777E7C7CA15}" destId="{98A5964F-23A1-4AA8-A71F-DABAE03D36DA}" srcOrd="1" destOrd="0" parTransId="{B6E1C746-394E-4A77-8291-1434D0C05D27}" sibTransId="{932A9EB0-E974-420E-AE94-596A251445BF}"/>
    <dgm:cxn modelId="{3F8AAB6A-D025-4E52-AEE3-75A5D76B5B9F}" type="presOf" srcId="{67BC0ABE-A4F0-4D61-BBD6-C668E250AF0A}" destId="{54E7289D-E3B9-42BD-8554-2D7FB120F1A5}" srcOrd="0" destOrd="0" presId="urn:microsoft.com/office/officeart/2005/8/layout/vList2"/>
    <dgm:cxn modelId="{54086292-8DF6-478B-AC4D-3FF1CE954E75}" type="presOf" srcId="{903DDDA3-2B2E-4CD3-8430-2B7BFB1D59B1}" destId="{C0BF5871-F016-41D5-9272-BB0AAD7339F2}" srcOrd="0" destOrd="0" presId="urn:microsoft.com/office/officeart/2005/8/layout/vList2"/>
    <dgm:cxn modelId="{9426257F-4309-4000-8646-1E646AA0BC1D}" type="presOf" srcId="{99B46296-BDDA-4466-9354-FA8555A267C9}" destId="{396781D5-61A4-40C9-9F4E-735E123E83B5}" srcOrd="0" destOrd="0" presId="urn:microsoft.com/office/officeart/2005/8/layout/vList2"/>
    <dgm:cxn modelId="{B4372B7D-E225-4332-B641-4D661EA26B74}" type="presParOf" srcId="{8C4C9FA1-A931-43C5-89E0-DF0719AE222E}" destId="{54E7289D-E3B9-42BD-8554-2D7FB120F1A5}" srcOrd="0" destOrd="0" presId="urn:microsoft.com/office/officeart/2005/8/layout/vList2"/>
    <dgm:cxn modelId="{F279AEFD-4DBE-47F8-8681-4750B5C42AEC}" type="presParOf" srcId="{8C4C9FA1-A931-43C5-89E0-DF0719AE222E}" destId="{214F1311-4DCE-48D1-95B8-6B7B3062540D}" srcOrd="1" destOrd="0" presId="urn:microsoft.com/office/officeart/2005/8/layout/vList2"/>
    <dgm:cxn modelId="{B5D9C270-4471-4F66-959D-6F88B29B3E14}" type="presParOf" srcId="{8C4C9FA1-A931-43C5-89E0-DF0719AE222E}" destId="{43A0F613-72B2-4161-83B9-F6D7A07D007F}" srcOrd="2" destOrd="0" presId="urn:microsoft.com/office/officeart/2005/8/layout/vList2"/>
    <dgm:cxn modelId="{769872DE-E7CD-4BDF-8E84-151BF6BBCCED}" type="presParOf" srcId="{8C4C9FA1-A931-43C5-89E0-DF0719AE222E}" destId="{60147383-35F7-4FD3-A205-4A1437D587F2}" srcOrd="3" destOrd="0" presId="urn:microsoft.com/office/officeart/2005/8/layout/vList2"/>
    <dgm:cxn modelId="{C3E3CC04-4F03-4DC4-BFB0-9CE4BF043E7A}" type="presParOf" srcId="{8C4C9FA1-A931-43C5-89E0-DF0719AE222E}" destId="{C0BF5871-F016-41D5-9272-BB0AAD7339F2}" srcOrd="4" destOrd="0" presId="urn:microsoft.com/office/officeart/2005/8/layout/vList2"/>
    <dgm:cxn modelId="{C70CC7A3-E357-4D53-98B6-11942A9833B6}" type="presParOf" srcId="{8C4C9FA1-A931-43C5-89E0-DF0719AE222E}" destId="{D6C7FD95-3891-465D-B0A3-FD2D6ACF14E4}" srcOrd="5" destOrd="0" presId="urn:microsoft.com/office/officeart/2005/8/layout/vList2"/>
    <dgm:cxn modelId="{8B4B5270-865E-437A-B376-09D0B449B4E1}" type="presParOf" srcId="{8C4C9FA1-A931-43C5-89E0-DF0719AE222E}" destId="{6F714378-E627-4446-869A-AFEF532A4746}" srcOrd="6" destOrd="0" presId="urn:microsoft.com/office/officeart/2005/8/layout/vList2"/>
    <dgm:cxn modelId="{9ED59E56-DC3F-4AEB-BE24-5C2CC6A6C86C}" type="presParOf" srcId="{8C4C9FA1-A931-43C5-89E0-DF0719AE222E}" destId="{8C159939-52ED-4B81-B588-910C582CB1F1}" srcOrd="7" destOrd="0" presId="urn:microsoft.com/office/officeart/2005/8/layout/vList2"/>
    <dgm:cxn modelId="{CC4CEDC0-D7DC-4BBD-A6C9-20601B39C972}" type="presParOf" srcId="{8C4C9FA1-A931-43C5-89E0-DF0719AE222E}" destId="{396781D5-61A4-40C9-9F4E-735E123E83B5}"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D97C73-7A86-4698-8432-D58A5D101469}" type="doc">
      <dgm:prSet loTypeId="urn:microsoft.com/office/officeart/2005/8/layout/chevron2" loCatId="list" qsTypeId="urn:microsoft.com/office/officeart/2005/8/quickstyle/3d1" qsCatId="3D" csTypeId="urn:microsoft.com/office/officeart/2005/8/colors/colorful3" csCatId="colorful" phldr="1"/>
      <dgm:spPr/>
      <dgm:t>
        <a:bodyPr/>
        <a:lstStyle/>
        <a:p>
          <a:endParaRPr lang="ru-RU"/>
        </a:p>
      </dgm:t>
    </dgm:pt>
    <dgm:pt modelId="{971C7B3F-7321-4EF1-85D0-8694509DA5AD}">
      <dgm:prSet phldrT="[Текст]"/>
      <dgm:spPr/>
      <dgm:t>
        <a:bodyPr/>
        <a:lstStyle/>
        <a:p>
          <a:r>
            <a:rPr lang="ru-RU" dirty="0" smtClean="0"/>
            <a:t>1</a:t>
          </a:r>
          <a:endParaRPr lang="ru-RU" dirty="0"/>
        </a:p>
      </dgm:t>
    </dgm:pt>
    <dgm:pt modelId="{6B318B93-6551-40F7-B360-EEE15D1C708B}" type="parTrans" cxnId="{21F67C9D-7838-4175-8A8E-A4EC6CBB1CF2}">
      <dgm:prSet/>
      <dgm:spPr/>
      <dgm:t>
        <a:bodyPr/>
        <a:lstStyle/>
        <a:p>
          <a:endParaRPr lang="ru-RU"/>
        </a:p>
      </dgm:t>
    </dgm:pt>
    <dgm:pt modelId="{246B889C-8ACF-4796-BE9C-87AA2E421112}" type="sibTrans" cxnId="{21F67C9D-7838-4175-8A8E-A4EC6CBB1CF2}">
      <dgm:prSet/>
      <dgm:spPr/>
      <dgm:t>
        <a:bodyPr/>
        <a:lstStyle/>
        <a:p>
          <a:endParaRPr lang="ru-RU"/>
        </a:p>
      </dgm:t>
    </dgm:pt>
    <dgm:pt modelId="{C1BFBCE6-25AB-40F2-894D-784AE5CE65BD}">
      <dgm:prSet phldrT="[Текст]"/>
      <dgm:spPr>
        <a:solidFill>
          <a:schemeClr val="accent4">
            <a:lumMod val="40000"/>
            <a:lumOff val="60000"/>
            <a:alpha val="90000"/>
          </a:schemeClr>
        </a:solidFill>
      </dgm:spPr>
      <dgm:t>
        <a:bodyPr/>
        <a:lstStyle/>
        <a:p>
          <a:pPr algn="l"/>
          <a:r>
            <a:rPr lang="ru-RU" b="1" dirty="0" smtClean="0"/>
            <a:t>Принятие и понимание идей инклюзивного образования руководством образовательной организации</a:t>
          </a:r>
          <a:endParaRPr lang="ru-RU" b="1" dirty="0"/>
        </a:p>
      </dgm:t>
    </dgm:pt>
    <dgm:pt modelId="{167B877A-B018-4A33-8D76-B99463738223}" type="parTrans" cxnId="{20BA15B8-465E-4403-B40E-CE4CAA010C8C}">
      <dgm:prSet/>
      <dgm:spPr/>
      <dgm:t>
        <a:bodyPr/>
        <a:lstStyle/>
        <a:p>
          <a:endParaRPr lang="ru-RU"/>
        </a:p>
      </dgm:t>
    </dgm:pt>
    <dgm:pt modelId="{434261C0-3762-4F90-BC56-BBBF0037B01E}" type="sibTrans" cxnId="{20BA15B8-465E-4403-B40E-CE4CAA010C8C}">
      <dgm:prSet/>
      <dgm:spPr/>
      <dgm:t>
        <a:bodyPr/>
        <a:lstStyle/>
        <a:p>
          <a:endParaRPr lang="ru-RU"/>
        </a:p>
      </dgm:t>
    </dgm:pt>
    <dgm:pt modelId="{30361F18-50F4-4672-BB2D-B0DED12B0A18}">
      <dgm:prSet phldrT="[Текст]"/>
      <dgm:spPr/>
      <dgm:t>
        <a:bodyPr/>
        <a:lstStyle/>
        <a:p>
          <a:r>
            <a:rPr lang="ru-RU" dirty="0" smtClean="0"/>
            <a:t>2</a:t>
          </a:r>
          <a:endParaRPr lang="ru-RU" dirty="0"/>
        </a:p>
      </dgm:t>
    </dgm:pt>
    <dgm:pt modelId="{90EF4174-103F-4E81-9500-FC229D10E917}" type="parTrans" cxnId="{F3137C31-5148-4DF3-9E16-8B166BDD0917}">
      <dgm:prSet/>
      <dgm:spPr/>
      <dgm:t>
        <a:bodyPr/>
        <a:lstStyle/>
        <a:p>
          <a:endParaRPr lang="ru-RU"/>
        </a:p>
      </dgm:t>
    </dgm:pt>
    <dgm:pt modelId="{5147F795-429F-4350-8A48-60539ABA39ED}" type="sibTrans" cxnId="{F3137C31-5148-4DF3-9E16-8B166BDD0917}">
      <dgm:prSet/>
      <dgm:spPr/>
      <dgm:t>
        <a:bodyPr/>
        <a:lstStyle/>
        <a:p>
          <a:endParaRPr lang="ru-RU"/>
        </a:p>
      </dgm:t>
    </dgm:pt>
    <dgm:pt modelId="{F43B10F1-CEB4-4937-957E-32D969F9ADBA}">
      <dgm:prSet phldrT="[Текст]"/>
      <dgm:spPr>
        <a:solidFill>
          <a:schemeClr val="accent3">
            <a:lumMod val="60000"/>
            <a:lumOff val="40000"/>
            <a:alpha val="90000"/>
          </a:schemeClr>
        </a:solidFill>
      </dgm:spPr>
      <dgm:t>
        <a:bodyPr/>
        <a:lstStyle/>
        <a:p>
          <a:pPr algn="l"/>
          <a:r>
            <a:rPr lang="ru-RU" b="1" dirty="0" smtClean="0"/>
            <a:t>Готовность и желание коллектива образовательной организации реализовывать инклюзивную практику</a:t>
          </a:r>
          <a:endParaRPr lang="ru-RU" b="1" dirty="0"/>
        </a:p>
      </dgm:t>
    </dgm:pt>
    <dgm:pt modelId="{7D3D3AA4-7556-46EE-A14A-75CEF4A68959}" type="parTrans" cxnId="{C57C21C4-1789-425D-B8D0-42D402B1B5CD}">
      <dgm:prSet/>
      <dgm:spPr/>
      <dgm:t>
        <a:bodyPr/>
        <a:lstStyle/>
        <a:p>
          <a:endParaRPr lang="ru-RU"/>
        </a:p>
      </dgm:t>
    </dgm:pt>
    <dgm:pt modelId="{BD309C7D-BBBF-468C-8574-ADF71539C5B2}" type="sibTrans" cxnId="{C57C21C4-1789-425D-B8D0-42D402B1B5CD}">
      <dgm:prSet/>
      <dgm:spPr/>
      <dgm:t>
        <a:bodyPr/>
        <a:lstStyle/>
        <a:p>
          <a:endParaRPr lang="ru-RU"/>
        </a:p>
      </dgm:t>
    </dgm:pt>
    <dgm:pt modelId="{B0A3610C-17AF-4621-91F4-50EA9C8A9056}">
      <dgm:prSet phldrT="[Текст]"/>
      <dgm:spPr/>
      <dgm:t>
        <a:bodyPr/>
        <a:lstStyle/>
        <a:p>
          <a:r>
            <a:rPr lang="ru-RU" dirty="0" smtClean="0"/>
            <a:t>3</a:t>
          </a:r>
          <a:endParaRPr lang="ru-RU" dirty="0"/>
        </a:p>
      </dgm:t>
    </dgm:pt>
    <dgm:pt modelId="{E1FDE4A6-A380-4CF2-BE00-AD6F937A49BF}" type="parTrans" cxnId="{C9D571FF-5DAD-45F9-A538-BE66934590A3}">
      <dgm:prSet/>
      <dgm:spPr/>
      <dgm:t>
        <a:bodyPr/>
        <a:lstStyle/>
        <a:p>
          <a:endParaRPr lang="ru-RU"/>
        </a:p>
      </dgm:t>
    </dgm:pt>
    <dgm:pt modelId="{B5BDA477-2358-467C-A223-45941E08D904}" type="sibTrans" cxnId="{C9D571FF-5DAD-45F9-A538-BE66934590A3}">
      <dgm:prSet/>
      <dgm:spPr/>
      <dgm:t>
        <a:bodyPr/>
        <a:lstStyle/>
        <a:p>
          <a:endParaRPr lang="ru-RU"/>
        </a:p>
      </dgm:t>
    </dgm:pt>
    <dgm:pt modelId="{33DF5BE4-6E14-4A7F-AD12-E95CB273EA99}">
      <dgm:prSet phldrT="[Текст]"/>
      <dgm:spPr>
        <a:solidFill>
          <a:schemeClr val="bg2">
            <a:lumMod val="50000"/>
            <a:alpha val="90000"/>
          </a:schemeClr>
        </a:solidFill>
      </dgm:spPr>
      <dgm:t>
        <a:bodyPr/>
        <a:lstStyle/>
        <a:p>
          <a:pPr algn="l"/>
          <a:r>
            <a:rPr lang="ru-RU" b="1" dirty="0" smtClean="0"/>
            <a:t>Активная позиция родителей детей с ОВЗ</a:t>
          </a:r>
          <a:endParaRPr lang="ru-RU" b="1" dirty="0"/>
        </a:p>
      </dgm:t>
    </dgm:pt>
    <dgm:pt modelId="{0E788F33-E6E9-4448-8660-E11410A9E403}" type="parTrans" cxnId="{8FB8D77D-5849-46AE-9F9E-74186924E95A}">
      <dgm:prSet/>
      <dgm:spPr/>
      <dgm:t>
        <a:bodyPr/>
        <a:lstStyle/>
        <a:p>
          <a:endParaRPr lang="ru-RU"/>
        </a:p>
      </dgm:t>
    </dgm:pt>
    <dgm:pt modelId="{BF2C2F57-8CD8-421C-8CB7-9B07BCDBED88}" type="sibTrans" cxnId="{8FB8D77D-5849-46AE-9F9E-74186924E95A}">
      <dgm:prSet/>
      <dgm:spPr/>
      <dgm:t>
        <a:bodyPr/>
        <a:lstStyle/>
        <a:p>
          <a:endParaRPr lang="ru-RU"/>
        </a:p>
      </dgm:t>
    </dgm:pt>
    <dgm:pt modelId="{494FDBD9-DC52-4D26-B6B2-130F0A666C37}">
      <dgm:prSet phldrT="[Текст]"/>
      <dgm:spPr>
        <a:solidFill>
          <a:schemeClr val="accent6">
            <a:lumMod val="60000"/>
            <a:lumOff val="40000"/>
            <a:alpha val="90000"/>
          </a:schemeClr>
        </a:solidFill>
      </dgm:spPr>
      <dgm:t>
        <a:bodyPr/>
        <a:lstStyle/>
        <a:p>
          <a:r>
            <a:rPr lang="ru-RU" b="1" dirty="0" smtClean="0"/>
            <a:t>Поддержка внедрения инклюзивного образования органами государственной власти</a:t>
          </a:r>
          <a:endParaRPr lang="ru-RU" b="1" dirty="0"/>
        </a:p>
      </dgm:t>
    </dgm:pt>
    <dgm:pt modelId="{6CEF3050-0260-4677-95D1-1C3FBBC89551}" type="parTrans" cxnId="{2A2E0919-0D85-4E95-A041-1CE779A843D8}">
      <dgm:prSet/>
      <dgm:spPr/>
      <dgm:t>
        <a:bodyPr/>
        <a:lstStyle/>
        <a:p>
          <a:endParaRPr lang="ru-RU"/>
        </a:p>
      </dgm:t>
    </dgm:pt>
    <dgm:pt modelId="{EC26EDE7-4921-41F2-BED9-1D7AA6FFFA12}" type="sibTrans" cxnId="{2A2E0919-0D85-4E95-A041-1CE779A843D8}">
      <dgm:prSet/>
      <dgm:spPr/>
      <dgm:t>
        <a:bodyPr/>
        <a:lstStyle/>
        <a:p>
          <a:endParaRPr lang="ru-RU"/>
        </a:p>
      </dgm:t>
    </dgm:pt>
    <dgm:pt modelId="{8E1C1794-E93C-4D03-899D-77EE41C95952}">
      <dgm:prSet phldrT="[Текст]"/>
      <dgm:spPr/>
      <dgm:t>
        <a:bodyPr/>
        <a:lstStyle/>
        <a:p>
          <a:r>
            <a:rPr lang="ru-RU" dirty="0" smtClean="0"/>
            <a:t>4</a:t>
          </a:r>
          <a:endParaRPr lang="ru-RU" dirty="0"/>
        </a:p>
      </dgm:t>
    </dgm:pt>
    <dgm:pt modelId="{B2B602A1-5638-4DF4-B748-C63D885790E1}" type="parTrans" cxnId="{0D378277-A026-4552-9878-20CA39ABAA5A}">
      <dgm:prSet/>
      <dgm:spPr/>
    </dgm:pt>
    <dgm:pt modelId="{C0A8868D-482A-4DFC-87D4-776A5B986FF4}" type="sibTrans" cxnId="{0D378277-A026-4552-9878-20CA39ABAA5A}">
      <dgm:prSet/>
      <dgm:spPr/>
    </dgm:pt>
    <dgm:pt modelId="{590FCA4A-7D90-4E71-812B-865A7122DCE7}" type="pres">
      <dgm:prSet presAssocID="{AED97C73-7A86-4698-8432-D58A5D101469}" presName="linearFlow" presStyleCnt="0">
        <dgm:presLayoutVars>
          <dgm:dir/>
          <dgm:animLvl val="lvl"/>
          <dgm:resizeHandles val="exact"/>
        </dgm:presLayoutVars>
      </dgm:prSet>
      <dgm:spPr/>
      <dgm:t>
        <a:bodyPr/>
        <a:lstStyle/>
        <a:p>
          <a:endParaRPr lang="ru-RU"/>
        </a:p>
      </dgm:t>
    </dgm:pt>
    <dgm:pt modelId="{E4AF9744-E101-4433-B378-6F4C342CD70D}" type="pres">
      <dgm:prSet presAssocID="{971C7B3F-7321-4EF1-85D0-8694509DA5AD}" presName="composite" presStyleCnt="0"/>
      <dgm:spPr/>
    </dgm:pt>
    <dgm:pt modelId="{9195F843-EE33-43AC-A76A-7F53F87E474D}" type="pres">
      <dgm:prSet presAssocID="{971C7B3F-7321-4EF1-85D0-8694509DA5AD}" presName="parentText" presStyleLbl="alignNode1" presStyleIdx="0" presStyleCnt="4">
        <dgm:presLayoutVars>
          <dgm:chMax val="1"/>
          <dgm:bulletEnabled val="1"/>
        </dgm:presLayoutVars>
      </dgm:prSet>
      <dgm:spPr/>
      <dgm:t>
        <a:bodyPr/>
        <a:lstStyle/>
        <a:p>
          <a:endParaRPr lang="ru-RU"/>
        </a:p>
      </dgm:t>
    </dgm:pt>
    <dgm:pt modelId="{3FCA74B5-63CF-4E91-BE80-4F9B7ED58613}" type="pres">
      <dgm:prSet presAssocID="{971C7B3F-7321-4EF1-85D0-8694509DA5AD}" presName="descendantText" presStyleLbl="alignAcc1" presStyleIdx="0" presStyleCnt="4">
        <dgm:presLayoutVars>
          <dgm:bulletEnabled val="1"/>
        </dgm:presLayoutVars>
      </dgm:prSet>
      <dgm:spPr/>
      <dgm:t>
        <a:bodyPr/>
        <a:lstStyle/>
        <a:p>
          <a:endParaRPr lang="ru-RU"/>
        </a:p>
      </dgm:t>
    </dgm:pt>
    <dgm:pt modelId="{DBE7D8F6-DF07-49D0-AA79-9C8B8602A2EC}" type="pres">
      <dgm:prSet presAssocID="{246B889C-8ACF-4796-BE9C-87AA2E421112}" presName="sp" presStyleCnt="0"/>
      <dgm:spPr/>
    </dgm:pt>
    <dgm:pt modelId="{DB394F96-25AE-43BF-B2E7-0EE0EAF94FAB}" type="pres">
      <dgm:prSet presAssocID="{30361F18-50F4-4672-BB2D-B0DED12B0A18}" presName="composite" presStyleCnt="0"/>
      <dgm:spPr/>
    </dgm:pt>
    <dgm:pt modelId="{D0F97842-E831-4CC3-AE19-CEF9CCCF44C1}" type="pres">
      <dgm:prSet presAssocID="{30361F18-50F4-4672-BB2D-B0DED12B0A18}" presName="parentText" presStyleLbl="alignNode1" presStyleIdx="1" presStyleCnt="4">
        <dgm:presLayoutVars>
          <dgm:chMax val="1"/>
          <dgm:bulletEnabled val="1"/>
        </dgm:presLayoutVars>
      </dgm:prSet>
      <dgm:spPr/>
      <dgm:t>
        <a:bodyPr/>
        <a:lstStyle/>
        <a:p>
          <a:endParaRPr lang="ru-RU"/>
        </a:p>
      </dgm:t>
    </dgm:pt>
    <dgm:pt modelId="{0DA4293A-77E2-4823-B62A-01F4FDF93A56}" type="pres">
      <dgm:prSet presAssocID="{30361F18-50F4-4672-BB2D-B0DED12B0A18}" presName="descendantText" presStyleLbl="alignAcc1" presStyleIdx="1" presStyleCnt="4">
        <dgm:presLayoutVars>
          <dgm:bulletEnabled val="1"/>
        </dgm:presLayoutVars>
      </dgm:prSet>
      <dgm:spPr/>
      <dgm:t>
        <a:bodyPr/>
        <a:lstStyle/>
        <a:p>
          <a:endParaRPr lang="ru-RU"/>
        </a:p>
      </dgm:t>
    </dgm:pt>
    <dgm:pt modelId="{82C50E4E-AC8C-41F5-B305-26113D695D46}" type="pres">
      <dgm:prSet presAssocID="{5147F795-429F-4350-8A48-60539ABA39ED}" presName="sp" presStyleCnt="0"/>
      <dgm:spPr/>
    </dgm:pt>
    <dgm:pt modelId="{A4545C42-4CB2-4DF5-8443-CFB1D75B98A4}" type="pres">
      <dgm:prSet presAssocID="{B0A3610C-17AF-4621-91F4-50EA9C8A9056}" presName="composite" presStyleCnt="0"/>
      <dgm:spPr/>
    </dgm:pt>
    <dgm:pt modelId="{102F3191-FECE-4FF1-A71E-5A13B23F19C7}" type="pres">
      <dgm:prSet presAssocID="{B0A3610C-17AF-4621-91F4-50EA9C8A9056}" presName="parentText" presStyleLbl="alignNode1" presStyleIdx="2" presStyleCnt="4">
        <dgm:presLayoutVars>
          <dgm:chMax val="1"/>
          <dgm:bulletEnabled val="1"/>
        </dgm:presLayoutVars>
      </dgm:prSet>
      <dgm:spPr/>
      <dgm:t>
        <a:bodyPr/>
        <a:lstStyle/>
        <a:p>
          <a:endParaRPr lang="ru-RU"/>
        </a:p>
      </dgm:t>
    </dgm:pt>
    <dgm:pt modelId="{AE3028D9-A18C-4834-8AE2-8550D8D9FA15}" type="pres">
      <dgm:prSet presAssocID="{B0A3610C-17AF-4621-91F4-50EA9C8A9056}" presName="descendantText" presStyleLbl="alignAcc1" presStyleIdx="2" presStyleCnt="4">
        <dgm:presLayoutVars>
          <dgm:bulletEnabled val="1"/>
        </dgm:presLayoutVars>
      </dgm:prSet>
      <dgm:spPr/>
      <dgm:t>
        <a:bodyPr/>
        <a:lstStyle/>
        <a:p>
          <a:endParaRPr lang="ru-RU"/>
        </a:p>
      </dgm:t>
    </dgm:pt>
    <dgm:pt modelId="{2E2C07EE-D0E7-4F6E-9263-B8034DDB9A9D}" type="pres">
      <dgm:prSet presAssocID="{B5BDA477-2358-467C-A223-45941E08D904}" presName="sp" presStyleCnt="0"/>
      <dgm:spPr/>
    </dgm:pt>
    <dgm:pt modelId="{EF55DFF3-357E-4563-8E42-2DBAA4DE0CFC}" type="pres">
      <dgm:prSet presAssocID="{8E1C1794-E93C-4D03-899D-77EE41C95952}" presName="composite" presStyleCnt="0"/>
      <dgm:spPr/>
    </dgm:pt>
    <dgm:pt modelId="{CE02EE81-FAAE-42CC-A483-C70F63A9CE59}" type="pres">
      <dgm:prSet presAssocID="{8E1C1794-E93C-4D03-899D-77EE41C95952}" presName="parentText" presStyleLbl="alignNode1" presStyleIdx="3" presStyleCnt="4">
        <dgm:presLayoutVars>
          <dgm:chMax val="1"/>
          <dgm:bulletEnabled val="1"/>
        </dgm:presLayoutVars>
      </dgm:prSet>
      <dgm:spPr/>
      <dgm:t>
        <a:bodyPr/>
        <a:lstStyle/>
        <a:p>
          <a:endParaRPr lang="ru-RU"/>
        </a:p>
      </dgm:t>
    </dgm:pt>
    <dgm:pt modelId="{01BD470C-F427-4333-AF66-44BA9DE029D4}" type="pres">
      <dgm:prSet presAssocID="{8E1C1794-E93C-4D03-899D-77EE41C95952}" presName="descendantText" presStyleLbl="alignAcc1" presStyleIdx="3" presStyleCnt="4">
        <dgm:presLayoutVars>
          <dgm:bulletEnabled val="1"/>
        </dgm:presLayoutVars>
      </dgm:prSet>
      <dgm:spPr/>
      <dgm:t>
        <a:bodyPr/>
        <a:lstStyle/>
        <a:p>
          <a:endParaRPr lang="ru-RU"/>
        </a:p>
      </dgm:t>
    </dgm:pt>
  </dgm:ptLst>
  <dgm:cxnLst>
    <dgm:cxn modelId="{8FB8D77D-5849-46AE-9F9E-74186924E95A}" srcId="{B0A3610C-17AF-4621-91F4-50EA9C8A9056}" destId="{33DF5BE4-6E14-4A7F-AD12-E95CB273EA99}" srcOrd="0" destOrd="0" parTransId="{0E788F33-E6E9-4448-8660-E11410A9E403}" sibTransId="{BF2C2F57-8CD8-421C-8CB7-9B07BCDBED88}"/>
    <dgm:cxn modelId="{C57C21C4-1789-425D-B8D0-42D402B1B5CD}" srcId="{30361F18-50F4-4672-BB2D-B0DED12B0A18}" destId="{F43B10F1-CEB4-4937-957E-32D969F9ADBA}" srcOrd="0" destOrd="0" parTransId="{7D3D3AA4-7556-46EE-A14A-75CEF4A68959}" sibTransId="{BD309C7D-BBBF-468C-8574-ADF71539C5B2}"/>
    <dgm:cxn modelId="{6D0C6C56-CF7C-4E76-A436-83BD4D2B67D1}" type="presOf" srcId="{494FDBD9-DC52-4D26-B6B2-130F0A666C37}" destId="{01BD470C-F427-4333-AF66-44BA9DE029D4}" srcOrd="0" destOrd="0" presId="urn:microsoft.com/office/officeart/2005/8/layout/chevron2"/>
    <dgm:cxn modelId="{93C9B424-4EE3-410E-B8EE-B8603C6BCC82}" type="presOf" srcId="{33DF5BE4-6E14-4A7F-AD12-E95CB273EA99}" destId="{AE3028D9-A18C-4834-8AE2-8550D8D9FA15}" srcOrd="0" destOrd="0" presId="urn:microsoft.com/office/officeart/2005/8/layout/chevron2"/>
    <dgm:cxn modelId="{EEBCFD86-3684-406D-ACE6-C61583938CBE}" type="presOf" srcId="{8E1C1794-E93C-4D03-899D-77EE41C95952}" destId="{CE02EE81-FAAE-42CC-A483-C70F63A9CE59}" srcOrd="0" destOrd="0" presId="urn:microsoft.com/office/officeart/2005/8/layout/chevron2"/>
    <dgm:cxn modelId="{2A2E0919-0D85-4E95-A041-1CE779A843D8}" srcId="{8E1C1794-E93C-4D03-899D-77EE41C95952}" destId="{494FDBD9-DC52-4D26-B6B2-130F0A666C37}" srcOrd="0" destOrd="0" parTransId="{6CEF3050-0260-4677-95D1-1C3FBBC89551}" sibTransId="{EC26EDE7-4921-41F2-BED9-1D7AA6FFFA12}"/>
    <dgm:cxn modelId="{A9382529-5797-4653-B92C-1CB3BA9F3E3F}" type="presOf" srcId="{30361F18-50F4-4672-BB2D-B0DED12B0A18}" destId="{D0F97842-E831-4CC3-AE19-CEF9CCCF44C1}" srcOrd="0" destOrd="0" presId="urn:microsoft.com/office/officeart/2005/8/layout/chevron2"/>
    <dgm:cxn modelId="{F3137C31-5148-4DF3-9E16-8B166BDD0917}" srcId="{AED97C73-7A86-4698-8432-D58A5D101469}" destId="{30361F18-50F4-4672-BB2D-B0DED12B0A18}" srcOrd="1" destOrd="0" parTransId="{90EF4174-103F-4E81-9500-FC229D10E917}" sibTransId="{5147F795-429F-4350-8A48-60539ABA39ED}"/>
    <dgm:cxn modelId="{F4D8A604-6397-4C14-9380-7C86E6C0CDE0}" type="presOf" srcId="{F43B10F1-CEB4-4937-957E-32D969F9ADBA}" destId="{0DA4293A-77E2-4823-B62A-01F4FDF93A56}" srcOrd="0" destOrd="0" presId="urn:microsoft.com/office/officeart/2005/8/layout/chevron2"/>
    <dgm:cxn modelId="{C9D571FF-5DAD-45F9-A538-BE66934590A3}" srcId="{AED97C73-7A86-4698-8432-D58A5D101469}" destId="{B0A3610C-17AF-4621-91F4-50EA9C8A9056}" srcOrd="2" destOrd="0" parTransId="{E1FDE4A6-A380-4CF2-BE00-AD6F937A49BF}" sibTransId="{B5BDA477-2358-467C-A223-45941E08D904}"/>
    <dgm:cxn modelId="{86FF4BD5-6D01-454A-A8B8-72D80858CAB0}" type="presOf" srcId="{AED97C73-7A86-4698-8432-D58A5D101469}" destId="{590FCA4A-7D90-4E71-812B-865A7122DCE7}" srcOrd="0" destOrd="0" presId="urn:microsoft.com/office/officeart/2005/8/layout/chevron2"/>
    <dgm:cxn modelId="{20BA15B8-465E-4403-B40E-CE4CAA010C8C}" srcId="{971C7B3F-7321-4EF1-85D0-8694509DA5AD}" destId="{C1BFBCE6-25AB-40F2-894D-784AE5CE65BD}" srcOrd="0" destOrd="0" parTransId="{167B877A-B018-4A33-8D76-B99463738223}" sibTransId="{434261C0-3762-4F90-BC56-BBBF0037B01E}"/>
    <dgm:cxn modelId="{7954359A-9D02-4BA6-8A32-B914F0362FBE}" type="presOf" srcId="{971C7B3F-7321-4EF1-85D0-8694509DA5AD}" destId="{9195F843-EE33-43AC-A76A-7F53F87E474D}" srcOrd="0" destOrd="0" presId="urn:microsoft.com/office/officeart/2005/8/layout/chevron2"/>
    <dgm:cxn modelId="{E459A449-145E-45E0-8318-07745C5AC7B9}" type="presOf" srcId="{C1BFBCE6-25AB-40F2-894D-784AE5CE65BD}" destId="{3FCA74B5-63CF-4E91-BE80-4F9B7ED58613}" srcOrd="0" destOrd="0" presId="urn:microsoft.com/office/officeart/2005/8/layout/chevron2"/>
    <dgm:cxn modelId="{0D378277-A026-4552-9878-20CA39ABAA5A}" srcId="{AED97C73-7A86-4698-8432-D58A5D101469}" destId="{8E1C1794-E93C-4D03-899D-77EE41C95952}" srcOrd="3" destOrd="0" parTransId="{B2B602A1-5638-4DF4-B748-C63D885790E1}" sibTransId="{C0A8868D-482A-4DFC-87D4-776A5B986FF4}"/>
    <dgm:cxn modelId="{A88AC6DF-C05D-4856-AE11-324B04029007}" type="presOf" srcId="{B0A3610C-17AF-4621-91F4-50EA9C8A9056}" destId="{102F3191-FECE-4FF1-A71E-5A13B23F19C7}" srcOrd="0" destOrd="0" presId="urn:microsoft.com/office/officeart/2005/8/layout/chevron2"/>
    <dgm:cxn modelId="{21F67C9D-7838-4175-8A8E-A4EC6CBB1CF2}" srcId="{AED97C73-7A86-4698-8432-D58A5D101469}" destId="{971C7B3F-7321-4EF1-85D0-8694509DA5AD}" srcOrd="0" destOrd="0" parTransId="{6B318B93-6551-40F7-B360-EEE15D1C708B}" sibTransId="{246B889C-8ACF-4796-BE9C-87AA2E421112}"/>
    <dgm:cxn modelId="{24140A55-6ABE-4EAD-AA15-0170BEE016CB}" type="presParOf" srcId="{590FCA4A-7D90-4E71-812B-865A7122DCE7}" destId="{E4AF9744-E101-4433-B378-6F4C342CD70D}" srcOrd="0" destOrd="0" presId="urn:microsoft.com/office/officeart/2005/8/layout/chevron2"/>
    <dgm:cxn modelId="{9FD2114B-5983-4022-A04D-79569E28114D}" type="presParOf" srcId="{E4AF9744-E101-4433-B378-6F4C342CD70D}" destId="{9195F843-EE33-43AC-A76A-7F53F87E474D}" srcOrd="0" destOrd="0" presId="urn:microsoft.com/office/officeart/2005/8/layout/chevron2"/>
    <dgm:cxn modelId="{7329A94F-3B66-415C-B231-54982BF5FD14}" type="presParOf" srcId="{E4AF9744-E101-4433-B378-6F4C342CD70D}" destId="{3FCA74B5-63CF-4E91-BE80-4F9B7ED58613}" srcOrd="1" destOrd="0" presId="urn:microsoft.com/office/officeart/2005/8/layout/chevron2"/>
    <dgm:cxn modelId="{5184C0C8-0D11-495F-8AC9-D83941E7DFA9}" type="presParOf" srcId="{590FCA4A-7D90-4E71-812B-865A7122DCE7}" destId="{DBE7D8F6-DF07-49D0-AA79-9C8B8602A2EC}" srcOrd="1" destOrd="0" presId="urn:microsoft.com/office/officeart/2005/8/layout/chevron2"/>
    <dgm:cxn modelId="{3F01143A-5CC4-4C24-BF76-CFFD075DA137}" type="presParOf" srcId="{590FCA4A-7D90-4E71-812B-865A7122DCE7}" destId="{DB394F96-25AE-43BF-B2E7-0EE0EAF94FAB}" srcOrd="2" destOrd="0" presId="urn:microsoft.com/office/officeart/2005/8/layout/chevron2"/>
    <dgm:cxn modelId="{30B10AA9-90E6-48CD-AAB2-03951177B500}" type="presParOf" srcId="{DB394F96-25AE-43BF-B2E7-0EE0EAF94FAB}" destId="{D0F97842-E831-4CC3-AE19-CEF9CCCF44C1}" srcOrd="0" destOrd="0" presId="urn:microsoft.com/office/officeart/2005/8/layout/chevron2"/>
    <dgm:cxn modelId="{BD28FF2F-C6D6-49E9-8E69-1C487138BBF2}" type="presParOf" srcId="{DB394F96-25AE-43BF-B2E7-0EE0EAF94FAB}" destId="{0DA4293A-77E2-4823-B62A-01F4FDF93A56}" srcOrd="1" destOrd="0" presId="urn:microsoft.com/office/officeart/2005/8/layout/chevron2"/>
    <dgm:cxn modelId="{0B57D742-CAA5-42C2-BE22-C62B0CE9C3C0}" type="presParOf" srcId="{590FCA4A-7D90-4E71-812B-865A7122DCE7}" destId="{82C50E4E-AC8C-41F5-B305-26113D695D46}" srcOrd="3" destOrd="0" presId="urn:microsoft.com/office/officeart/2005/8/layout/chevron2"/>
    <dgm:cxn modelId="{BE19DA47-F953-4AE2-9CC5-644904E82E31}" type="presParOf" srcId="{590FCA4A-7D90-4E71-812B-865A7122DCE7}" destId="{A4545C42-4CB2-4DF5-8443-CFB1D75B98A4}" srcOrd="4" destOrd="0" presId="urn:microsoft.com/office/officeart/2005/8/layout/chevron2"/>
    <dgm:cxn modelId="{6F203F26-ABC9-4589-BFAB-4F3FA44922E7}" type="presParOf" srcId="{A4545C42-4CB2-4DF5-8443-CFB1D75B98A4}" destId="{102F3191-FECE-4FF1-A71E-5A13B23F19C7}" srcOrd="0" destOrd="0" presId="urn:microsoft.com/office/officeart/2005/8/layout/chevron2"/>
    <dgm:cxn modelId="{977395D3-1733-4B87-AC2B-E01150798023}" type="presParOf" srcId="{A4545C42-4CB2-4DF5-8443-CFB1D75B98A4}" destId="{AE3028D9-A18C-4834-8AE2-8550D8D9FA15}" srcOrd="1" destOrd="0" presId="urn:microsoft.com/office/officeart/2005/8/layout/chevron2"/>
    <dgm:cxn modelId="{1FAA7658-E73E-46C1-93D8-5FA8DCF4149F}" type="presParOf" srcId="{590FCA4A-7D90-4E71-812B-865A7122DCE7}" destId="{2E2C07EE-D0E7-4F6E-9263-B8034DDB9A9D}" srcOrd="5" destOrd="0" presId="urn:microsoft.com/office/officeart/2005/8/layout/chevron2"/>
    <dgm:cxn modelId="{12ED2FE3-0CEF-477D-8109-8763A1D566A9}" type="presParOf" srcId="{590FCA4A-7D90-4E71-812B-865A7122DCE7}" destId="{EF55DFF3-357E-4563-8E42-2DBAA4DE0CFC}" srcOrd="6" destOrd="0" presId="urn:microsoft.com/office/officeart/2005/8/layout/chevron2"/>
    <dgm:cxn modelId="{06ECE89C-B4B4-43E0-9870-5AA7B9E85BE9}" type="presParOf" srcId="{EF55DFF3-357E-4563-8E42-2DBAA4DE0CFC}" destId="{CE02EE81-FAAE-42CC-A483-C70F63A9CE59}" srcOrd="0" destOrd="0" presId="urn:microsoft.com/office/officeart/2005/8/layout/chevron2"/>
    <dgm:cxn modelId="{508C062B-2B0C-493A-9DEF-8622E59F105E}" type="presParOf" srcId="{EF55DFF3-357E-4563-8E42-2DBAA4DE0CFC}" destId="{01BD470C-F427-4333-AF66-44BA9DE029D4}"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E7289D-E3B9-42BD-8554-2D7FB120F1A5}">
      <dsp:nvSpPr>
        <dsp:cNvPr id="0" name=""/>
        <dsp:cNvSpPr/>
      </dsp:nvSpPr>
      <dsp:spPr>
        <a:xfrm>
          <a:off x="0" y="149668"/>
          <a:ext cx="8786874" cy="937316"/>
        </a:xfrm>
        <a:prstGeom prst="roundRect">
          <a:avLst/>
        </a:prstGeom>
        <a:gradFill rotWithShape="0">
          <a:gsLst>
            <a:gs pos="0">
              <a:schemeClr val="accent3">
                <a:hueOff val="0"/>
                <a:satOff val="0"/>
                <a:lumOff val="0"/>
                <a:alphaOff val="0"/>
                <a:shade val="45000"/>
                <a:satMod val="155000"/>
              </a:schemeClr>
            </a:gs>
            <a:gs pos="60000">
              <a:schemeClr val="accent3">
                <a:hueOff val="0"/>
                <a:satOff val="0"/>
                <a:lumOff val="0"/>
                <a:alphaOff val="0"/>
                <a:shade val="95000"/>
                <a:satMod val="150000"/>
              </a:schemeClr>
            </a:gs>
            <a:gs pos="100000">
              <a:schemeClr val="accent3">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t>Каждый ребенок имеет основное право на образование и должен иметь возможность получать и поддерживать приемлемый уровень знаний</a:t>
          </a:r>
          <a:endParaRPr lang="ru-RU" sz="1600" b="1" kern="1200" dirty="0"/>
        </a:p>
      </dsp:txBody>
      <dsp:txXfrm>
        <a:off x="0" y="149668"/>
        <a:ext cx="8786874" cy="937316"/>
      </dsp:txXfrm>
    </dsp:sp>
    <dsp:sp modelId="{43A0F613-72B2-4161-83B9-F6D7A07D007F}">
      <dsp:nvSpPr>
        <dsp:cNvPr id="0" name=""/>
        <dsp:cNvSpPr/>
      </dsp:nvSpPr>
      <dsp:spPr>
        <a:xfrm>
          <a:off x="0" y="1124424"/>
          <a:ext cx="8786874" cy="937316"/>
        </a:xfrm>
        <a:prstGeom prst="roundRect">
          <a:avLst/>
        </a:prstGeom>
        <a:gradFill rotWithShape="0">
          <a:gsLst>
            <a:gs pos="0">
              <a:schemeClr val="accent3">
                <a:hueOff val="-1395243"/>
                <a:satOff val="-7643"/>
                <a:lumOff val="2353"/>
                <a:alphaOff val="0"/>
                <a:shade val="45000"/>
                <a:satMod val="155000"/>
              </a:schemeClr>
            </a:gs>
            <a:gs pos="60000">
              <a:schemeClr val="accent3">
                <a:hueOff val="-1395243"/>
                <a:satOff val="-7643"/>
                <a:lumOff val="2353"/>
                <a:alphaOff val="0"/>
                <a:shade val="95000"/>
                <a:satMod val="150000"/>
              </a:schemeClr>
            </a:gs>
            <a:gs pos="100000">
              <a:schemeClr val="accent3">
                <a:hueOff val="-1395243"/>
                <a:satOff val="-7643"/>
                <a:lumOff val="2353"/>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t>Каждый ребенок имеет уникальные особенности, интересы, способности и учебные потребности</a:t>
          </a:r>
          <a:endParaRPr lang="ru-RU" sz="1800" b="1" kern="1200" dirty="0"/>
        </a:p>
      </dsp:txBody>
      <dsp:txXfrm>
        <a:off x="0" y="1124424"/>
        <a:ext cx="8786874" cy="937316"/>
      </dsp:txXfrm>
    </dsp:sp>
    <dsp:sp modelId="{C0BF5871-F016-41D5-9272-BB0AAD7339F2}">
      <dsp:nvSpPr>
        <dsp:cNvPr id="0" name=""/>
        <dsp:cNvSpPr/>
      </dsp:nvSpPr>
      <dsp:spPr>
        <a:xfrm>
          <a:off x="0" y="2099180"/>
          <a:ext cx="8786874" cy="937316"/>
        </a:xfrm>
        <a:prstGeom prst="roundRect">
          <a:avLst/>
        </a:prstGeom>
        <a:gradFill rotWithShape="0">
          <a:gsLst>
            <a:gs pos="0">
              <a:schemeClr val="accent3">
                <a:hueOff val="-2790486"/>
                <a:satOff val="-15286"/>
                <a:lumOff val="4706"/>
                <a:alphaOff val="0"/>
                <a:shade val="45000"/>
                <a:satMod val="155000"/>
              </a:schemeClr>
            </a:gs>
            <a:gs pos="60000">
              <a:schemeClr val="accent3">
                <a:hueOff val="-2790486"/>
                <a:satOff val="-15286"/>
                <a:lumOff val="4706"/>
                <a:alphaOff val="0"/>
                <a:shade val="95000"/>
                <a:satMod val="150000"/>
              </a:schemeClr>
            </a:gs>
            <a:gs pos="100000">
              <a:schemeClr val="accent3">
                <a:hueOff val="-2790486"/>
                <a:satOff val="-15286"/>
                <a:lumOff val="4706"/>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smtClean="0"/>
            <a:t>Необходимо разрабатывать системы образования и выполнять образовательные программы таким образом, чтобы принимать во внимание широкое разнообразие этих особенностей и потребностей</a:t>
          </a:r>
          <a:endParaRPr lang="ru-RU" sz="1300" b="1" kern="1200" dirty="0"/>
        </a:p>
      </dsp:txBody>
      <dsp:txXfrm>
        <a:off x="0" y="2099180"/>
        <a:ext cx="8786874" cy="937316"/>
      </dsp:txXfrm>
    </dsp:sp>
    <dsp:sp modelId="{6F714378-E627-4446-869A-AFEF532A4746}">
      <dsp:nvSpPr>
        <dsp:cNvPr id="0" name=""/>
        <dsp:cNvSpPr/>
      </dsp:nvSpPr>
      <dsp:spPr>
        <a:xfrm>
          <a:off x="0" y="3073937"/>
          <a:ext cx="8786874" cy="937316"/>
        </a:xfrm>
        <a:prstGeom prst="roundRect">
          <a:avLst/>
        </a:prstGeom>
        <a:gradFill rotWithShape="0">
          <a:gsLst>
            <a:gs pos="0">
              <a:schemeClr val="accent3">
                <a:hueOff val="-4185730"/>
                <a:satOff val="-22928"/>
                <a:lumOff val="7059"/>
                <a:alphaOff val="0"/>
                <a:shade val="45000"/>
                <a:satMod val="155000"/>
              </a:schemeClr>
            </a:gs>
            <a:gs pos="60000">
              <a:schemeClr val="accent3">
                <a:hueOff val="-4185730"/>
                <a:satOff val="-22928"/>
                <a:lumOff val="7059"/>
                <a:alphaOff val="0"/>
                <a:shade val="95000"/>
                <a:satMod val="150000"/>
              </a:schemeClr>
            </a:gs>
            <a:gs pos="100000">
              <a:schemeClr val="accent3">
                <a:hueOff val="-4185730"/>
                <a:satOff val="-22928"/>
                <a:lumOff val="7059"/>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smtClean="0"/>
            <a:t>Лица, имеющие особые потребности в области образования, должны иметь доступ к обучению в обычных школах, которые должны создать им условия на основе педагогических методов, ориентированных, в первую очередь, на детей с целью удовлетворения этих потребностей</a:t>
          </a:r>
          <a:endParaRPr lang="ru-RU" sz="1300" b="1" kern="1200" dirty="0"/>
        </a:p>
      </dsp:txBody>
      <dsp:txXfrm>
        <a:off x="0" y="3073937"/>
        <a:ext cx="8786874" cy="937316"/>
      </dsp:txXfrm>
    </dsp:sp>
    <dsp:sp modelId="{396781D5-61A4-40C9-9F4E-735E123E83B5}">
      <dsp:nvSpPr>
        <dsp:cNvPr id="0" name=""/>
        <dsp:cNvSpPr/>
      </dsp:nvSpPr>
      <dsp:spPr>
        <a:xfrm>
          <a:off x="0" y="4048693"/>
          <a:ext cx="8786874" cy="1159488"/>
        </a:xfrm>
        <a:prstGeom prst="roundRect">
          <a:avLst/>
        </a:prstGeom>
        <a:gradFill rotWithShape="0">
          <a:gsLst>
            <a:gs pos="0">
              <a:schemeClr val="accent3">
                <a:hueOff val="-5580973"/>
                <a:satOff val="-30571"/>
                <a:lumOff val="9412"/>
                <a:alphaOff val="0"/>
                <a:shade val="45000"/>
                <a:satMod val="155000"/>
              </a:schemeClr>
            </a:gs>
            <a:gs pos="60000">
              <a:schemeClr val="accent3">
                <a:hueOff val="-5580973"/>
                <a:satOff val="-30571"/>
                <a:lumOff val="9412"/>
                <a:alphaOff val="0"/>
                <a:shade val="95000"/>
                <a:satMod val="150000"/>
              </a:schemeClr>
            </a:gs>
            <a:gs pos="100000">
              <a:schemeClr val="accent3">
                <a:hueOff val="-5580973"/>
                <a:satOff val="-30571"/>
                <a:lumOff val="9412"/>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smtClean="0"/>
            <a:t>Обычные школы с такой инклюзивной ориентацией являются наиболее эффективным средством борьбы с дискриминационными воззрениями, создания благоприятной атмосферы в общинах, построения инклюзивного общества</a:t>
          </a:r>
          <a:endParaRPr lang="ru-RU" sz="1300" b="1" kern="1200" dirty="0"/>
        </a:p>
      </dsp:txBody>
      <dsp:txXfrm>
        <a:off x="0" y="4048693"/>
        <a:ext cx="8786874" cy="115948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2B0946-9832-4D6C-8F15-33D5A34A6EE3}" type="datetimeFigureOut">
              <a:rPr lang="ru-RU" smtClean="0"/>
              <a:pPr/>
              <a:t>22.04.2017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2EC273-C071-4616-8064-B61F697EF727}"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7481C60-85D9-485C-A1DF-F4824DDC4F5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5BDD7E1-EB1F-4731-AA16-6A9ECC1A013F}" type="datetimeFigureOut">
              <a:rPr lang="ru-RU" smtClean="0"/>
              <a:pPr/>
              <a:t>22.04.2017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7481C60-85D9-485C-A1DF-F4824DDC4F5A}"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5BDD7E1-EB1F-4731-AA16-6A9ECC1A013F}" type="datetimeFigureOut">
              <a:rPr lang="ru-RU" smtClean="0"/>
              <a:pPr/>
              <a:t>22.04.2017</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7481C60-85D9-485C-A1DF-F4824DDC4F5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hyperlink" Target="http://mosmetod.ru/files/OVZ/doc/22.%D0%9F%D1%80%D0%B8%D0%BA%D0%B0%D0%B7_%D0%9C%D0%9E%D0%B8%D0%9D_%D0%A0%D0%A4_%D0%BE%D1%82_08.04.2014_293_%D0%9E%D0%B1_%D1%83%D1%82%D0%B2%D0%B5%D1%80%D0%B6%D0%B4%D0%B5%D0%BD%D0%B8%D0%B8_%D0%9F%D0%BE%D1%80%D1%8F%D0%B4%D0%BA%D0%B0_%D0%BF%D1%80%D0%B8%D0%B5%D0%BC%D0%B0_%D0%BD%D0%B0_%D0%BE%D0%B1%D1%83%D1%87%D0%B5%D0%BD%D0%B8%D0%B5_%D0%BF%D0%BE_%D0%9E%D0%9F_%D0%94%D0%9E.pdf"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hyperlink" Target="http://mosmetod.ru/files/OVZ/doc/24.%D0%9F%D1%80%D0%B8%D0%BA%D0%B0%D0%B7_%D0%9C%D0%9E%D0%B8%D0%9D_%D0%A0%D0%A4_%D0%BE%D1%82_22.01.2014_32_%D0%9E%D0%B1_%D1%83%D1%82%D0%B2%D0%B5%D1%80%D0%B6%D0%B4%D0%B5%D0%BD%D0%B8%D0%B8_%D0%9F%D0%BE%D1%80%D1%8F%D0%B4%D0%BA%D0%B0_%D0%BF%D1%80%D0%B8%D0%B5%D0%BC%D0%B0_%D0%B3%D1%80%D0%B0%D0%B6%D0%B4%D0%B0%D0%BD_%D0%BD%D0%B0_%D0%BE%D0%B1%D1%83%D1%87%D0%B5%D0%BD%D0%B8%D0%B5_%D0%9D%D0%9E%D0%9E_%D0%9E%D0%9E%D0%9E_%D0%A1%D0%9E%D0%9E.pdf"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hyperlink" Target="http://mosmetod.ru/files/OVZ/doc/26.%D0%9F%D1%80%D0%B8%D0%BA%D0%B0%D0%B7_%D0%9C%D0%9E%D0%B8%D0%9D_%D0%A0%D0%A4_%D0%BE%D1%82_31.03.2014_253_%D0%9E%D0%B1_%D1%83%D1%82%D0%B2%D0%B5%D1%80%D0%B6%D0%B4%D0%B5%D0%BD%D0%B8%D0%B8_%D0%A4%D0%B5%D0%B4%D0%B5%D1%80%D0%B0%D0%BB%D1%8C%D0%BD%D0%BE%D0%B3%D0%BE_%D0%BF%D0%B5%D1%80%D0%B5%D1%87%D0%BD%D1%8F_%D1%83%D1%87%D0%B5%D0%B1%D0%BD%D0%B8%D0%BA%D0%BE%D0%B2.pdf" TargetMode="Externa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mosmetod.ru/files/OVZ/doc/25.%D0%9F%D1%80%D0%B8%D0%BA%D0%B0%D0%B7__699_%D0%BE%D1%82_09.06.2016.pdf"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hyperlink" Target="http://mosmetod.ru/files/OVZ/doc/27.%D0%9F%D1%80%D0%B8%D0%BA%D0%B0%D0%B7_%D0%9C%D0%9E%D0%B8%D0%9D_%D0%A0%D0%A4_%D0%BE%D1%82_25.12.2013_N1394_%D0%9E%D0%B1_%D1%83%D1%82%D0%B2%D0%B5%D1%80%D0%B6%D0%B4%D0%B5%D0%BD%D0%B8%D0%B8__%D0%9F%D0%BE%D1%80%D1%8F%D0%B4%D0%BA%D0%B0_%D0%BF%D1%80%D0%BE%D0%B2%D0%B5%D0%B4%D0%B5%D0%BD%D0%B8%D1%8F_%D0%93%D0%98%D0%90_%D0%BF%D0%BE_%D0%9E%D0%9F_%D0%9E%D0%9E%D0%9E_%D1%81_%D0%B8%D0%B7%D0%BC.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hyperlink" Target="http://mosmetod.ru/files/OVZ/doc/28.%D0%9F%D1%80%D0%B8%D0%BA%D0%B0%D0%B7_%D0%9C%D0%9E%D0%B8%D0%9D_%D0%A0%D0%A4_%D0%BE%D1%82_26.12.2013_1400_%D0%9E%D0%B1_%D1%83%D1%82%D0%B2%D0%B5%D1%80%D0%B6%D0%B4%D0%B5%D0%BD%D0%B8%D0%B8_%D0%9F%D0%BE%D1%80%D1%8F%D0%B4%D0%BA%D0%B0_%D0%BF%D1%80%D0%BE%D0%B2%D0%B5%D0%B4%D0%B5%D0%BD%D0%B8%D1%8F_%D0%93%D0%98%D0%90_%D0%BF%D0%BE_%D0%9E%D0%9F_%D0%A1%D0%9E%D0%9E_%D1%81_%D0%B8%D0%B7%D0%BC.pdf"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hyperlink" Target="http://mosmetod.ru/files/OVZ/doc/29.%D0%9F%D1%80%D0%B8%D0%BA%D0%B0%D0%B7_%D0%9C%D0%9E%D0%B8%D0%9D_%D0%A0%D0%A4_%D0%BE%D1%82_30.08.2013_1015_%D0%9E%D0%B1_%D1%83%D1%82%D0%B2%D0%B5%D1%80%D0%B6%D0%B4%D0%B5%D0%BD%D0%B8%D0%B8_%D0%9F%D0%BE%D1%80%D1%8F%D0%B4%D0%BA%D0%B0_%D0%BE%D1%80%D0%B3%D0%B0%D0%BD%D0%B8%D0%B7%D0%B0%D1%86%D0%B8%D0%B8_%D0%BF%D0%BE_%D0%9E%D0%9F_%D0%9D%D0%9E%D0%9E_%D0%9E%D0%9E%D0%9E_%D0%A1%D0%9E%D0%9E.pdf" TargetMode="Externa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hyperlink" Target="http://mosmetod.ru/files/OVZ/doc/30.%D0%9F%D1%80%D0%B8%D0%BA%D0%B0%D0%B7_%D0%9C%D0%9E%D0%B8%D0%9D_%D0%A0%D0%A4_%D0%BE%D1%82_29.08.2013_1008_%D0%9E%D0%B1_%D1%83%D1%82%D0%B2%D0%B5%D1%80%D0%B6%D0%B4%D0%B5%D0%BD%D0%B8%D0%B8_%D0%9F%D0%BE%D1%80%D1%8F%D0%B4%D0%BA%D0%B0_%D0%BE%D1%80%D0%B3%D0%B0%D0%BD%D0%B8%D0%B7%D0%B0%D1%86%D0%B8%D0%B8_%D0%BF%D0%BE_%D0%94%D0%9E%D0%9F.pdf" TargetMode="Externa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hyperlink" Target="http://mosmetod.ru/files/OVZ/doc/31.%D0%9F%D0%B8%D1%81%D1%8C%D0%BC%D0%BE_%D0%9C%D0%9E%D0%B8%D0%9D_%D0%A0%D0%A4_%D0%BE%D1%82_14.12.2015_N09-3564_%D0%9E_%D0%B2%D0%BD%D0%B5%D1%83%D1%80%D0%BE%D1%87%D0%BD%D0%BE%D0%B9_%D0%B4%D0%B5%D1%8F%D1%82%D0%B5%D0%BB%D1%8C%D0%BD%D0%BE%D1%81%D1%82%D0%B8_%D0%94%D0%9E%D0%9F.pdf" TargetMode="Externa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hyperlink" Target="http://mosmetod.ru/files/OVZ/doc/32.%D0%9F%D0%B8%D1%81%D1%8C%D0%BC%D0%BE_%D0%9C%D0%9E%D0%B8%D0%9D_%D0%A0%D0%A4_%D0%BE%D1%82_10.12.2012_-07-832_%D0%9E_%D0%9C%D0%A0_%D0%BF%D0%BE_%D0%BE%D1%80%D0%B3%D0%B0%D0%BD%D0%B8%D0%B7%D0%B0%D1%86%D0%B8%D0%B8_%D0%BE%D0%B1%D1%83%D1%87%D0%B5%D0%BD%D0%B8%D1%8F_%D0%BD%D0%B0_%D0%B4%D0%BE%D0%BC%D1%83_%D0%B4%D0%B5%D1%82%D0%B5%D0%B9-%D0%B8%D0%BD%D0%B2%D0%B0%D0%BB%D0%B8%D0%B4%D0%BE%D0%B2_%D1%81_%D0%B8%D1%81%D0%BF%D0%BE%D0%BB%D1%8C%D0%B7%D0%BE%D0%B2%D0%B0%D0%BD%D0%B8%D0%B5%D0%BC_%D0%94%D0%9E%D0%A2.pdf" TargetMode="Externa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hyperlink" Target="http://mosmetod.ru/files/OVZ/doc/33.%D0%9F%D0%B8%D1%81%D1%8C%D0%BC%D0%BE_%D0%9C%D0%9E%D0%B8%D0%9D_%D0%A0%D0%A4_%D0%BE%D1%82_09.04.2014_%D0%9D%D0%A2-392_02_%D0%9E%D0%B1_%D0%B8%D1%82%D0%BE%D0%B3%D0%BE%D0%B2%D0%BE%D0%B9_%D0%B0%D1%82%D1%82%D0%B5%D1%81%D1%82%D0%B0%D1%86%D0%B8%D0%B8_%D0%BE%D0%B1%D1%83%D1%87%D0%B0%D1%8E%D1%89%D0%B8%D1%85%D1%81%D1%8F_%D1%81_%D0%9E%D0%92%D0%97.pdf" TargetMode="Externa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hyperlink" Target="http://mosmetod.ru/files/OVZ/doc/33.%D0%9F%D0%B8%D1%81%D1%8C%D0%BC%D0%BE_%D0%9C%D0%9E%D0%B8%D0%9D_%D0%A0%D0%A4_%D0%BE%D1%82_09.04.2014_%D0%9D%D0%A2-392_02_%D0%9E%D0%B1_%D0%B8%D1%82%D0%BE%D0%B3%D0%BE%D0%B2%D0%BE%D0%B9_%D0%B0%D1%82%D1%82%D0%B5%D1%81%D1%82%D0%B0%D1%86%D0%B8%D0%B8_%D0%BE%D0%B1%D1%83%D1%87%D0%B0%D1%8E%D1%89%D0%B8%D1%85%D1%81%D1%8F_%D1%81_%D0%9E%D0%92%D0%97.pdf" TargetMode="External"/><Relationship Id="rId2" Type="http://schemas.openxmlformats.org/officeDocument/2006/relationships/hyperlink" Target="http://mosmetod.ru/files/OVZ/doc/34.%D0%9F%D0%B8%D1%81%D1%8C%D0%BC%D0%BE_%D0%9C%D0%9E%D0%B8%D0%9D_%D0%A0%D0%A4_%D0%BE%D1%82_13.11.2014_%D0%92%D0%9A-2422_07_%D0%9E_%D1%81%D0%BE%D1%85%D1%80%D0%B0%D0%BD%D0%B5%D0%BD%D0%B8%D0%B8_%D1%81%D0%B5%D1%82%D0%B8_%D0%BE%D1%82%D0%B4%D0%B5%D0%BB%D1%8C%D0%BD%D1%8B%D1%85_%D0%BE%D1%80%D0%B3%D0%B0%D0%BD%D0%B8%D0%B7%D0%B0%D1%86%D0%B8%D0%B9_%D0%90%D0%9E%D0%9E%D0%9F.pdf" TargetMode="Externa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hyperlink" Target="http://mosmetod.ru/files/OVZ/doc/34.%D0%9F%D0%B8%D1%81%D1%8C%D0%BC%D0%BE_%D0%9C%D0%9E%D0%B8%D0%9D_%D0%A0%D0%A4_%D0%BE%D1%82_13.11.2014_%D0%92%D0%9A-2422_07_%D0%9E_%D1%81%D0%BE%D1%85%D1%80%D0%B0%D0%BD%D0%B5%D0%BD%D0%B8%D0%B8_%D1%81%D0%B5%D1%82%D0%B8_%D0%BE%D1%82%D0%B4%D0%B5%D0%BB%D1%8C%D0%BD%D1%8B%D1%85_%D0%BE%D1%80%D0%B3%D0%B0%D0%BD%D0%B8%D0%B7%D0%B0%D1%86%D0%B8%D0%B9_%D0%90%D0%9E%D0%9E%D0%9F.pdf" TargetMode="External"/><Relationship Id="rId2" Type="http://schemas.openxmlformats.org/officeDocument/2006/relationships/hyperlink" Target="http://mosmetod.ru/files/OVZ/doc/35.%D0%9F%D0%B8%D1%81%D1%8C%D0%BC%D0%BE_%D0%9C%D0%9E%D0%B8%D0%9D_%D0%A0%D0%A4_%D0%BE%D1%82_14.07.2014_%D0%92%D0%9A-1440_07_%D0%9E_%D1%86%D0%B5%D0%BD%D1%82%D1%80%D0%B0%D1%85_%D0%9F%D0%9F%D0%9C%D0%A1_%D0%BF%D0%BE%D0%BC%D0%BE%D1%89%D0%B8.pdf" TargetMode="Externa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hyperlink" Target="http://mosmetod.ru/files/OVZ/doc/35.%D0%9F%D0%B8%D1%81%D1%8C%D0%BC%D0%BE_%D0%9C%D0%9E%D0%B8%D0%9D_%D0%A0%D0%A4_%D0%BE%D1%82_14.07.2014_%D0%92%D0%9A-1440_07_%D0%9E_%D1%86%D0%B5%D0%BD%D1%82%D1%80%D0%B0%D1%85_%D0%9F%D0%9F%D0%9C%D0%A1_%D0%BF%D0%BE%D0%BC%D0%BE%D1%89%D0%B8.pdf" TargetMode="External"/><Relationship Id="rId2" Type="http://schemas.openxmlformats.org/officeDocument/2006/relationships/hyperlink" Target="http://mosmetod.ru/files/OVZ/doc/36.%D0%9F%D0%B8%D1%81%D1%8C%D0%BC%D0%BE_%D0%9C%D0%9E_%D0%A0%D0%A4_%D0%BE%D1%82_27.03.2000_27_901-6_%D0%9E_%D0%9F%D0%9C%D0%9F%D0%BA%D0%BE%D0%BD%D1%81%D0%B8%D0%BB%D0%B8%D1%83%D0%BC%D0%B5_%D0%9E%D0%A3.pdf" TargetMode="Externa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hyperlink" Target="http://mosmetod.ru/files/OVZ/doc/36.%D0%9F%D0%B8%D1%81%D1%8C%D0%BC%D0%BE_%D0%9C%D0%9E_%D0%A0%D0%A4_%D0%BE%D1%82_27.03.2000_27_901-6_%D0%9E_%D0%9F%D0%9C%D0%9F%D0%BA%D0%BE%D0%BD%D1%81%D0%B8%D0%BB%D0%B8%D1%83%D0%BC%D0%B5_%D0%9E%D0%A3.pdf" TargetMode="External"/><Relationship Id="rId2" Type="http://schemas.openxmlformats.org/officeDocument/2006/relationships/hyperlink" Target="http://mosmetod.ru/files/OVZ/doc/38.%D0%9F%D0%B8%D1%81%D1%8C%D0%BC%D0%BE_%D0%9C%D0%9E%D0%B8%D0%9D_%D0%A0%D0%A4_%D0%BE%D1%82_07.06.2013_%D0%98%D0%A0-535.07_%D0%9E_%D0%BA%D0%BE%D1%80%D1%80%D0%B5%D0%BA%D1%86%D0%B8%D0%BE%D0%BD%D0%BD%D0%BE%D0%BC_%D0%B8_%D0%B8%D0%BD%D0%BA%D0%BB%D1%8E%D0%B7%D0%B8%D0%B2%D0%BD%D0%BE%D0%BC_%D0%BE%D0%B1%D1%80%D0%B0%D0%B7%D0%BE%D0%B2%D0%B0%D0%BD%D0%B8%D0%B8.pdf" TargetMode="Externa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hyperlink" Target="http://mosmetod.ru/files/OVZ/doc/40.%D0%9F%D0%B8%D1%81%D1%8C%D0%BC%D0%BE_%D0%9C%D0%9E%D0%B8%D0%9D_%D0%A0%D0%A4_%D0%BE%D1%82_13.11.2015_07_3735_%D0%9E_%D0%BD%D0%B0%D0%BF%D1%80%D0%B0%D0%B2%D0%BB%D0%B5%D0%BD%D0%B8%D0%B8_%D0%9C%D0%A0_%D0%BE%D0%BF%D1%8B%D1%82_%D0%BF%D1%80%D0%B0%D0%BA%D1%82%D0%B8%D0%BA%D0%B8_%D0%9E%D0%92%D0%97.pdf" TargetMode="External"/><Relationship Id="rId2" Type="http://schemas.openxmlformats.org/officeDocument/2006/relationships/hyperlink" Target="http://mosmetod.ru/files/OVZ/doc/41.%D0%9F%D0%B8%D1%81%D1%8C%D0%BC%D0%BE_%D0%9C%D0%9E%D0%B8%D0%9D_%D0%A0%D0%A4_%D0%BE%D1%82_24.12.2016_07-756_%D0%9E_%D0%BF%D1%80%D0%BE%D0%B2%D0%B5%D0%B4%D0%B5%D0%BD%D0%B8%D0%B8_%D0%BC%D0%BE%D0%BD%D0%B8%D1%82%D0%BE%D1%80%D0%B8%D0%BD%D0%B3%D0%B0.pdf" TargetMode="Externa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hyperlink" Target="http://mosmetod.ru/files/OVZ/doc/41.%D0%9F%D0%B8%D1%81%D1%8C%D0%BC%D0%BE_%D0%9C%D0%9E%D0%B8%D0%9D_%D0%A0%D0%A4_%D0%BE%D1%82_24.12.2016_07-756_%D0%9E_%D0%BF%D1%80%D0%BE%D0%B2%D0%B5%D0%B4%D0%B5%D0%BD%D0%B8%D0%B8_%D0%BC%D0%BE%D0%BD%D0%B8%D1%82%D0%BE%D1%80%D0%B8%D0%BD%D0%B3%D0%B0.pdf" TargetMode="External"/><Relationship Id="rId2" Type="http://schemas.openxmlformats.org/officeDocument/2006/relationships/hyperlink" Target="http://mosmetod.ru/files/OVZ/doc/42.%D0%9F%D0%B8%D1%81%D1%8C%D0%BC%D0%BE_%D0%9C%D0%9E%D0%B8%D0%9D_%D0%A0%D0%A4_%D0%BE%D1%82_29.02.2016_%D0%A4%D0%B5%D0%B4%D0%B5%D1%80%D0%B0%D0%BB%D1%8C%D0%BD%D1%8B%D0%B9_%D0%BF%D0%B5%D1%80%D0%B5%D1%87%D0%B5%D0%BD%D1%8C_%D0%BE%D1%82%D0%B4%D0%B5%D0%BB%D1%8C%D0%BD%D1%8B%D1%85_%D0%9E%D0%9E_%D0%90%D0%9E%D0%9E%D0%9F.pdf" TargetMode="Externa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hyperlink" Target="http://mosmetod.ru/files/OVZ/doc/43.%D0%9F%D0%B8%D1%81%D1%8C%D0%BC%D0%BE_%D0%9C%D0%9E%D0%B8%D0%9D_%D0%A0%D0%A4_%D0%BE%D1%82_29.03.2016_%D0%92%D0%9A-641_09_%D0%9E_%D0%BD%D0%B0%D0%BF%D1%80%D0%B0%D0%B2%D0%BB%D0%B5%D0%BD%D0%B8%D0%B8_%D0%9C%D0%A0_%D0%BF%D0%BE_%D1%80%D0%B5%D0%B0%D0%BB%D0%B8%D0%B7%D0%B0%D1%86%D0%B8%D0%B8_%D0%90%D0%94%D0%9E%D0%9F.pdf" TargetMode="External"/><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hyperlink" Target="http://mosmetod.ru/files/OVZ/doc/44.%D0%9F%D0%B8%D1%81%D1%8C%D0%BC%D0%BE_%D0%9C%D0%9E%D0%B8%D0%9D_%D0%A0%D0%A4_%D0%BE%D1%82_12.02.2016_%D0%92%D0%9A-270_07_%D0%9E%D0%B1_%D0%BE%D0%B1%D0%B5%D1%81%D0%BF%D0%B5%D1%87%D0%B5%D0%BD%D0%B8%D0%B8_%D1%83%D1%81%D0%BB%D0%BE%D0%B2%D0%B8%D0%B9_%D0%B4%D0%BE%D1%81%D1%82%D1%83%D0%BF%D0%BD%D0%BE%D1%81%D1%82%D0%B8_%D0%B4%D0%BB%D1%8F_%D0%B8%D0%BD%D0%B2%D0%B0%D0%BB%D0%B8%D0%B4%D0%BE%D0%B2_%D0%BE%D0%B1%D1%8A%D0%B5%D0%BA%D1%82%D0%BE%D0%B2_%D0%B8_%D1%83%D1%81%D0%BB%D1%83%D0%B3.pdf" TargetMode="Externa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hyperlink" Target="http://mosmetod.ru/files/OVZ/doc/42.%D0%9F%D0%B8%D1%81%D1%8C%D0%BC%D0%BE_%D0%9C%D0%9E%D0%B8%D0%9D_%D0%A0%D0%A4_%D0%BE%D1%82_11.12.2015_%D0%92%D0%9A-3041_07_%D0%9E_%D0%BF%D0%BE%D0%BA%D0%B0%D0%B7%D0%B0%D1%82%D0%B5%D0%BB%D1%8F%D1%85_%D0%B4%D0%B8%D0%BD%D0%B0%D0%BC%D0%B8%D0%BA%D0%B8_%D0%BE%D0%B1%D0%B5%D1%81%D0%BF%D0%B5%D1%87%D0%B5%D0%BD%D0%B8%D1%8F_%D0%BE%D0%B1%D1%80%D0%B0%D0%B7%D0%BE%D0%B2%D0%B0%D0%BD%D0%B8%D0%B5%D0%BC_%D0%9E%D0%92%D0%97.pdf" TargetMode="Externa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hyperlink" Target="http://mosmetod.ru/files/OVZ/doc/43.%D0%9F%D0%B8%D1%81%D1%8C%D0%BC%D0%BE_%D0%9C%D0%9E%D0%B8%D0%9D_%D0%A0%D0%A4_%D0%BE%D1%82_11.04.2016_02-146_%D0%9E_%D0%BF%D0%BE%D1%80%D1%8F%D0%B4%D0%BA%D0%B5_%D0%B2%D1%8B%D0%B1%D0%BE%D1%80%D0%B0_%D0%BF%D1%80%D0%B5%D0%B4%D0%BC%D0%B5%D1%82%D0%BE%D0%B2_%D0%BF%D1%80%D0%B8_%D0%BF%D1%80%D0%BE%D1%85%D0%BE%D0%B6%D0%B4%D0%B5%D0%BD%D0%B8%D0%B8_%D0%93%D0%98%D0%90.pdf" TargetMode="Externa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hyperlink" Target="http://mosmetod.ru/files/OVZ/doc/%D0%9A%D0%9C%D0%9F_%D0%9C%D0%A2%D0%B8%D0%A1%D0%A9_%D0%A0%D0%A4_%D0%9C%D0%9E%D0%B8%D0%9D_%D0%A0%D0%A4_%D0%BE%D1%82_04.04.2016_%D0%92%D0%9A-744_07_%D0%9E_%D0%BF%D0%BB%D0%B0%D0%BD%D0%B5_%D0%BC%D0%B5%D1%80%D0%BE%D0%BF%D1%80%D0%B8%D1%8F%D1%82%D0%B8%D0%B9_%D0%BF%D0%BE_%D0%B2%D0%BE%D0%BF%D1%80%D0%BE%D1%81%D0%B0%D0%BC_%D1%80%D0%B0%D0%B7%D0%B2%D0%B8%D1%82%D0%B8%D1%8F_%D1%81%D0%B8%D1%81%D1%82%D0%B5%D0%BC%D1%8B_%D0%BF%D1%80%D0%BE%D1%84%D0%B5%D1%81%D1%81%D0%B8%D0%BE%D0%BD%D0%B0%D0%BB%D1%8C%D0%BD%D0%BE%D0%B9_%D0%BE%D1%80%D0%B8%D0%B5%D0%BD%D1%82%D0%B0%D1%86%D0%B8%D0%B8_%D0%94%D0%98_%D0%9E%D0%92%D0%97.pdf" TargetMode="Externa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hyperlink" Target="http://mosmetod.ru/files/OVZ/doc/46.met-rek-pmpk-vk-1074-07-ot-23.05.2016.pdf" TargetMode="External"/><Relationship Id="rId2" Type="http://schemas.openxmlformats.org/officeDocument/2006/relationships/hyperlink" Target="http://mosmetod.ru/files/OVZ/doc/46.%D0%9F%D0%B8%D1%81%D1%8C%D0%BC%D0%BE_%D0%9C%D0%9E%D0%B8%D0%9D_%D0%A0%D0%A4_%D0%BE%D1%82_18.03.2016__%D0%9D%D0%A2-393_08_%D0%9E%D0%B1_%D0%BE%D0%B1%D0%B5%D1%81%D0%BF%D0%B5%D1%87%D0%B5%D0%BD%D0%B8%D0%B8_%D1%83%D1%87%D0%B5%D0%B1%D0%BD%D1%8B%D0%BC%D0%B8_%D0%B8%D0%B7%D0%B4%D0%B0%D0%BD%D0%B8%D1%8F%D0%BC%D0%B8_%D1%83%D1%87%D0%B5%D0%B1%D0%BD%D0%B8%D0%BA%D0%B0%D0%BC%D0%B8_%D0%B8_%D1%83%D1%87%D0%B5%D0%B1%D0%BD%D1%8B%D0%BC%D0%B8_%D0%BF%D0%BE%D1%81%D0%BE%D0%B1%D0%B8%D1%8F%D0%BC%D0%B8.pdf" TargetMode="Externa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hyperlink" Target="http://mosmetod.ru/files/OVZ/doc/47._%D0%9F%D0%B8%D1%81%D1%8C%D0%BC%D0%BE_%D0%9C%D0%9E%D0%B8%D0%9D_%D0%A0%D0%A4_%D0%BE%D1%82_11.07.2016_%D0%92%D0%9A-1788_07_%D0%9E%D0%B1_%D0%BE%D1%80%D0%B3%D0%B0%D0%BD%D0%B8%D0%B7%D0%B0%D1%86%D0%B8%D0%B8_%D0%BE%D0%B1%D1%80%D0%B0%D0%B7%D0%BE%D0%B2%D0%B0%D0%BD%D0%B8%D1%8F_%D0%BE%D0%B1%D1%83%D1%87%D0%B0%D1%8E%D1%89%D0%B8%D1%85%D1%81%D1%8F_%D1%81_%D1%83%D0%BC%D1%81%D1%82%D0%B2%D0%B5%D0%BD%D0%BD%D0%BE%D0%B9_%D0%BE%D1%82%D1%81%D1%82%D0%B0%D0%BB%D0%BE%D1%81%D1%82%D1%8C%D1%8E.pdf" TargetMode="External"/><Relationship Id="rId2" Type="http://schemas.openxmlformats.org/officeDocument/2006/relationships/hyperlink" Target="http://mosmetod.ru/files/OVZ/doc/46.met-rek-pmpk-vk-1074-07-ot-23.05.2016.pdf" TargetMode="Externa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hyperlink" Target="http://mosmetod.ru/files/OVZ/doc/48.m1035.pdf" TargetMode="External"/><Relationship Id="rId2" Type="http://schemas.openxmlformats.org/officeDocument/2006/relationships/hyperlink" Target="http://mosmetod.ru/files/OVZ/doc/47._%D0%9F%D0%B8%D1%81%D1%8C%D0%BC%D0%BE_%D0%9C%D0%9E%D0%B8%D0%9D_%D0%A0%D0%A4_%D0%BE%D1%82_11.07.2016_%D0%92%D0%9A-1788_07_%D0%9E%D0%B1_%D0%BE%D1%80%D0%B3%D0%B0%D0%BD%D0%B8%D0%B7%D0%B0%D1%86%D0%B8%D0%B8_%D0%BE%D0%B1%D1%80%D0%B0%D0%B7%D0%BE%D0%B2%D0%B0%D0%BD%D0%B8%D1%8F_%D0%BE%D0%B1%D1%83%D1%87%D0%B0%D1%8E%D1%89%D0%B8%D1%85%D1%81%D1%8F_%D1%81_%D1%83%D0%BC%D1%81%D1%82%D0%B2%D0%B5%D0%BD%D0%BD%D0%BE%D0%B9_%D0%BE%D1%82%D1%81%D1%82%D0%B0%D0%BB%D0%BE%D1%81%D1%82%D1%8C%D1%8E.pdf" TargetMode="Externa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hyperlink" Target="http://mosmetod.ru/files/OVZ/doc/48.m1035.pdf" TargetMode="Externa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hyperlink" Target="http://mosmetod.ru/files/OVZ/doc/5.%D0%9F%D1%80%D0%B8%D0%BA%D0%B0%D0%B7_%D0%9C%D0%9E%D0%B8%D0%9D_%D0%A0%D0%A4_%D0%BE%D1%82_31.12.2015_1578_%D0%9E_%D0%B2%D0%BD%D0%B5%D1%81%D0%B5%D0%BD%D0%B8%D0%B8_%D0%B8%D0%B7%D0%BC%D0%B5%D0%BD%D0%B5%D0%BD%D0%B8%D0%B9_%D0%B2_%D0%A4%D0%93%D0%9E%D0%A1_%D0%A1%D0%9E%D0%9E.pdf" TargetMode="External"/><Relationship Id="rId2" Type="http://schemas.openxmlformats.org/officeDocument/2006/relationships/hyperlink" Target="http://mosmetod.ru/files/OVZ/doc/49.pr_mo_292_18_04_2013_r15.pdf" TargetMode="Externa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0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fgosreestr.ru/" TargetMode="Externa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mosmetod.ru/files/OVZ/doc/1.%D0%A1%D0%B0%D0%BD%D0%9F%D0%B8%D0%9D_%D0%BE%D1%82_10.07.2015_26_%D0%9E%D0%B1_%D1%83%D1%82%D0%B2%D0%B5%D1%80%D0%B6%D0%B4%D0%B5%D0%BD%D0%B8%D0%B8_%D0%A1%D0%B0%D0%BD%D0%9F%D0%B8%D0%9D_%D0%B4%D0%BB%D1%8F_%D0%9E%D0%92%D0%97.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mosmetod.ru/files/OVZ/doc/4.%D0%9F%D1%80%D0%B8%D0%BA%D0%B0%D0%B7_%D0%9C%D0%9E%D0%B8%D0%9D_%D0%A0%D0%A4_%D0%BE%D1%82_14.10.2013_1145_%D0%9E%D0%B1_%D1%83%D1%82%D0%B2%D0%B5%D1%80%D0%B6%D0%B4%D0%B5%D0%BD%D0%B8%D0%B8_%D0%9E%D0%B1%D1%80%D0%B0%D0%B7%D1%86%D0%B0_%D1%81%D0%B2%D0%B8%D0%B4%D0%B5%D1%82%D0%B5%D0%BB%D1%8C%D1%81%D1%82%D0%B2%D0%B0_%D1%81_%D0%A3%D0%9E.pdf"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mosmetod.ru/files/OVZ/doc/5.%D0%9F%D1%80%D0%B8%D0%BA%D0%B0%D0%B7_%D0%9C%D0%9E%D0%B8%D0%9D_%D0%A0%D0%A4_%D0%BE%D1%82_31.12.2015_1578_%D0%9E_%D0%B2%D0%BD%D0%B5%D1%81%D0%B5%D0%BD%D0%B8%D0%B8_%D0%B8%D0%B7%D0%BC%D0%B5%D0%BD%D0%B5%D0%BD%D0%B8%D0%B9_%D0%B2_%D0%A4%D0%93%D0%9E%D0%A1_%D0%A1%D0%9E%D0%9E.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mosmetod.ru/files/OVZ/doc/6.%D0%9F%D1%80%D0%B8%D0%BA%D0%B0%D0%B7_%D0%9C%D0%9E%D0%B8%D0%9D_%D0%A0%D0%A4_%D0%BE%D1%82_31.12.2015_1577_%D0%9E_%D0%B2%D0%BD%D0%B5%D1%81%D0%B5%D0%BD%D0%B8%D0%B8_%D0%B8%D0%B7%D0%BC%D0%B5%D0%BD%D0%B5%D0%BD%D0%B8%D0%B9_%D0%B2_%D0%A4%D0%93%D0%9E%D0%A1_%D0%9E%D0%9E%D0%9E.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mosmetod.ru/files/OVZ/doc/7.%D0%9F%D1%80%D0%B8%D0%BA%D0%B0%D0%B7_%D0%9C%D0%9E%D0%B8%D0%9D_%D0%A0%D0%A4_%D0%BE%D1%82_31.12.2015__1576_%D0%9E_%D0%B2%D0%BD%D0%B5%D1%81%D0%B5%D0%BD%D0%B8%D0%B8_%D0%B8%D0%B7%D0%BC%D0%B5%D0%BD%D0%B5%D0%BD%D0%B8%D0%B9_%D0%B2_%D0%A4%D0%93%D0%9E%D0%A1_%D0%9D%D0%9E%D0%9E.pdf"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mosmetod.ru/files/OVZ/doc/8.%D0%9F%D0%B8%D1%81%D1%8C%D0%BC%D0%BE_%D0%A0%D0%BE%D1%81%D0%BE%D0%B1%D1%80%D0%BD%D0%B0%D0%B4%D0%B7%D0%BE%D1%80%D0%B0_%D0%BE%D1%82_9.12.2015_10-51-532_10-3417_%D0%9F%D0%BE_%D0%B2%D0%BE%D0%BF%D1%80%D0%BE%D1%81%D0%B0%D0%BC_%D0%93%D0%98%D0%90_%D0%BF%D0%BE_%D0%9E%D0%9F_%D0%A1%D0%9E%D0%9E.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mosmetod.ru/files/OVZ/doc/9.%D0%9F%D0%B8%D1%81%D1%8C%D0%BC%D0%BE_%D0%9C%D0%9E%D0%B8%D0%9D_%D0%A0%D0%A4_%D0%BE%D1%82_11.03.2016_%D0%92%D0%9A-452_07_%D0%9E_%D0%B2%D0%B2%D0%B5%D0%B4%D0%B5%D0%BD%D0%B8%D0%B8_%D0%A4%D0%93%D0%9E%D0%A1_%D0%9E%D0%92%D0%97.pdf"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mosmetod.ru/files/OVZ/doc/10.%D0%9F%D0%B8%D1%81%D1%8C%D0%BC%D0%BE_%D0%9C%D0%9E%D0%B8%D0%9D_%D0%A0%D0%A4_%D0%BE%D1%82_10.02.2015_%D0%92%D0%9A-268_07_%D0%9E_%D1%81%D0%BE%D0%B2%D0%B5%D1%80%D1%88%D0%B5%D0%BD%D1%81%D1%82%D0%B2%D0%BE%D0%B2%D0%B0%D0%BD%D0%B8%D0%B8_%D0%B4-%D1%82%D0%B8_%D0%A6%D0%9F%D0%9F%D0%9C%D0%B8%D0%A1%D0%9F.pdf"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mosmetod.ru/files/OVZ/doc/10.%D0%9F%D0%B8%D1%81%D1%8C%D0%BC%D0%BE_%D0%9C%D0%9E%D0%B8%D0%9D_%D0%A0%D0%A4_%D0%BE%D1%82_10.02.2015_%D0%92%D0%9A-268_07_%D0%9E_%D1%81%D0%BE%D0%B2%D0%B5%D1%80%D1%88%D0%B5%D0%BD%D1%81%D1%82%D0%B2%D0%BE%D0%B2%D0%B0%D0%BD%D0%B8%D0%B8_%D0%B4-%D1%82%D0%B8_%D0%A6%D0%9F%D0%9F%D0%9C%D0%B8%D0%A1%D0%9F.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mosmetod.ru/files/OVZ/doc/16.%D0%9F%D0%B8%D1%81%D1%8C%D0%BC%D0%BE_%D0%9C%D0%9E%D0%B8%D0%9D_%D0%A0%D0%A4_%D0%BE%D1%82_26.05.2014_%D0%92%D0%9A-1048_07_%D0%9E_%D0%BF%D0%BE%D1%80%D1%8F%D0%B4%D0%BA%D0%B5_%D0%BF%D0%BE%D0%BB%D1%83%D1%87%D0%B5%D0%BD%D0%B8%D1%8F_%D0%BE%D0%B1%D1%80%D0%B0%D0%B7%D0%BE%D0%B2%D0%B0%D0%BD%D0%B8%D1%8F_%D0%B2%D0%BE%D1%81%D0%BF%D0%B8%D1%82%D0%B0%D0%BD%D0%BD%D0%B8%D0%BA%D0%B0%D0%BC%D0%B8_%D0%94%D0%94-%D0%B8%D0%BD%D1%82%D0%B5%D1%80%D0%BD%D0%B0%D1%82%D0%BE%D0%B2.pdf"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mosmetod.ru/files/OVZ/doc/17.%D0%9F%D0%B8%D1%81%D1%8C%D0%BC%D0%BE_%D0%9C%D0%9E%D0%B8%D0%9D_%D0%A0%D0%A4_%D0%BE%D1%82_31.08.2015_%D0%92%D0%9A-2101_07_%D0%9E_%D0%BF%D0%BE%D1%80%D1%8F%D0%B4%D0%BA%D0%B5_%D0%BE%D1%80%D0%B3%D0%B0%D0%BD%D0%B8%D0%B7%D0%B0%D1%86%D0%B8%D0%B8_%D0%BF%D0%BE%D0%BB%D1%83%D1%87%D0%B5%D0%BD%D0%B8%D1%8F_%D0%BE%D0%B1%D1%80%D0%B0%D0%B7%D0%BE%D0%B2%D0%B0%D0%BD%D0%B8%D1%8F__%D0%B2_%D0%B4%D0%BB%D0%B8%D1%82%D0%B5%D0%BB%D1%8C%D0%BD%D0%BE%D0%BC_%D0%BB%D0%B5%D1%87%D0%B5%D0%BD%D0%B8%D0%B8.pdf"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hyperlink" Target="http://mosmetod.ru/files/OVZ/doc/18.%D0%9F%D0%B8%D1%81%D1%8C%D0%BC%D0%BE_%D0%A0%D0%BE%D1%81%D0%BE%D0%B1%D1%80%D0%BD%D0%B0%D0%B4%D0%B7%D0%BE%D1%80%D0%B0_%D0%BE%D1%82_16.04.2015_01-50-174_07_1968_%D0%9E_%D0%BF%D1%80%D0%B8%D0%B5%D0%BC%D0%B5_%D0%BD%D0%B0_%D0%BE%D0%B1%D1%83%D1%87%D0%B5%D0%BD%D0%B8%D0%B5_%D0%BB%D0%B8%D1%86_%D1%81_%D0%9E%D0%92%D0%97.pdf"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hyperlink" Target="http://mosmetod.ru/files/OVZ/doc/19.%D0%9F%D1%80%D0%B8%D0%BA%D0%B0%D0%B7_%D0%9C%D0%9E%D0%B8%D0%9D_%D0%A0%D0%A4_%D0%BE%D1%82_19.12.2014_1598_%D0%9E%D0%B1_%D1%83%D1%82%D0%B2%D0%B5%D1%80%D0%B6%D0%B4%D0%B5%D0%BD%D0%B8%D0%B8_%D0%A4%D0%93%D0%9E%D0%A1_%D0%9D%D0%9E%D0%9E_%D0%9E%D0%92%D0%97.pdf"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hyperlink" Target="http://mosmetod.ru/files/OVZ/doc/20.%D0%9F%D1%80%D0%B8%D0%BA%D0%B0%D0%B7_%D0%9C%D0%9E%D0%B8%D0%9D_%D0%A0%D0%A4_%D0%BE%D1%82_19.12.2014_1599_%D0%9E%D0%B1_%D1%83%D1%82%D0%B2%D0%B5%D1%80%D0%B6%D0%B4%D0%B5%D0%BD%D0%B8%D0%B8_%D0%A4%D0%93%D0%9E%D0%A1_%D1%81_%D0%A3%D0%9E.pdf"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98.xml.rels><?xml version="1.0" encoding="UTF-8" standalone="yes"?>
<Relationships xmlns="http://schemas.openxmlformats.org/package/2006/relationships"><Relationship Id="rId2" Type="http://schemas.openxmlformats.org/officeDocument/2006/relationships/hyperlink" Target="http://mosmetod.ru/files/OVZ/doc/21.%D0%9F%D1%80%D0%B8%D0%BA%D0%B0%D0%B7_%D0%9C%D0%9E%D0%B8%D0%9D_%D0%A0%D0%A4_%D0%BE%D1%82_20.09.2013_N_1082_%D0%9E%D0%B1_%D1%83%D1%82%D0%B2%D0%B5%D1%80%D0%B6%D0%B4%D0%B5%D0%BD%D0%B8%D0%B8_%D0%9F%D0%BE%D0%BB%D0%BE%D0%B6%D0%B5%D0%BD%D0%B8%D1%8F_%D0%9F%D0%9C%D0%9F%D0%9A.pdf" TargetMode="Externa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p:nvPr>
        </p:nvSpPr>
        <p:spPr>
          <a:xfrm>
            <a:off x="1219978" y="1916832"/>
            <a:ext cx="7384470" cy="3600400"/>
          </a:xfrm>
        </p:spPr>
        <p:txBody>
          <a:bodyPr>
            <a:normAutofit fontScale="90000"/>
          </a:bodyPr>
          <a:lstStyle/>
          <a:p>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Нормативные документы в сфере образования учащихся с ограниченными возможностями здоровья</a:t>
            </a:r>
            <a:r>
              <a:rPr lang="ru-RU" b="0" dirty="0" smtClean="0"/>
              <a:t/>
            </a:r>
            <a:br>
              <a:rPr lang="ru-RU" b="0" dirty="0" smtClean="0"/>
            </a:br>
            <a:r>
              <a:rPr lang="ru-RU" b="0" dirty="0" smtClean="0"/>
              <a:t/>
            </a:r>
            <a:br>
              <a:rPr lang="ru-RU" b="0" dirty="0" smtClean="0"/>
            </a:br>
            <a:endParaRPr lang="ru-RU"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40034005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234499"/>
            <a:ext cx="7886700" cy="890246"/>
          </a:xfrm>
        </p:spPr>
        <p:txBody>
          <a:bodyPr>
            <a:norm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Конституция Российской Федерации</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555755" y="1424408"/>
            <a:ext cx="8032491" cy="5041706"/>
          </a:xfrm>
        </p:spPr>
        <p:txBody>
          <a:bodyPr>
            <a:normAutofit fontScale="40000" lnSpcReduction="20000"/>
          </a:bodyPr>
          <a:lstStyle/>
          <a:p>
            <a:pPr marL="0" indent="0" algn="ctr">
              <a:buNone/>
            </a:pPr>
            <a:r>
              <a:rPr lang="ru-RU" sz="3800" b="1" dirty="0" smtClean="0"/>
              <a:t>Статья 43</a:t>
            </a:r>
            <a:endParaRPr lang="ru-RU" dirty="0" smtClean="0"/>
          </a:p>
          <a:p>
            <a:pPr marL="0" indent="457200" algn="just">
              <a:lnSpc>
                <a:spcPct val="140000"/>
              </a:lnSpc>
              <a:spcBef>
                <a:spcPts val="600"/>
              </a:spcBef>
              <a:buNone/>
            </a:pPr>
            <a:r>
              <a:rPr lang="ru-RU" sz="3800" dirty="0" smtClean="0"/>
              <a:t>1. Каждый имеет право на образование.</a:t>
            </a:r>
          </a:p>
          <a:p>
            <a:pPr marL="0" indent="457200" algn="just">
              <a:lnSpc>
                <a:spcPct val="140000"/>
              </a:lnSpc>
              <a:spcBef>
                <a:spcPts val="600"/>
              </a:spcBef>
              <a:buNone/>
            </a:pPr>
            <a:r>
              <a:rPr lang="ru-RU" sz="3800" dirty="0" smtClean="0"/>
              <a:t>2. Гарантируются общедоступность и бесплатность дошкольного, основного общего и среднего профессионального образования в государственных или муниципальных образовательных учреждениях и на предприятиях.</a:t>
            </a:r>
          </a:p>
          <a:p>
            <a:pPr marL="0" indent="457200" algn="just">
              <a:lnSpc>
                <a:spcPct val="140000"/>
              </a:lnSpc>
              <a:spcBef>
                <a:spcPts val="600"/>
              </a:spcBef>
              <a:buNone/>
            </a:pPr>
            <a:r>
              <a:rPr lang="ru-RU" sz="3800" dirty="0" smtClean="0"/>
              <a:t>3. Каждый вправе на конкурсной основе бесплатно получить высшее образование в государственном или муниципальном образовательном учреждении и на предприятии.</a:t>
            </a:r>
          </a:p>
          <a:p>
            <a:pPr marL="0" indent="457200" algn="just">
              <a:lnSpc>
                <a:spcPct val="140000"/>
              </a:lnSpc>
              <a:spcBef>
                <a:spcPts val="600"/>
              </a:spcBef>
              <a:buNone/>
            </a:pPr>
            <a:r>
              <a:rPr lang="ru-RU" sz="3800" dirty="0" smtClean="0"/>
              <a:t>4. Основное общее образование обязательно. Родители или лица, их заменяющие, обеспечивают получение детьми основного общего образования.</a:t>
            </a:r>
          </a:p>
          <a:p>
            <a:pPr marL="0" indent="457200" algn="just">
              <a:lnSpc>
                <a:spcPct val="140000"/>
              </a:lnSpc>
              <a:spcBef>
                <a:spcPts val="600"/>
              </a:spcBef>
              <a:buNone/>
            </a:pPr>
            <a:r>
              <a:rPr lang="ru-RU" sz="3800" dirty="0" smtClean="0"/>
              <a:t>5. Российская Федерация устанавливает федеральные государственные образовательные стандарты, поддерживает различные формы образования и самообразования.</a:t>
            </a:r>
            <a:endParaRPr lang="ru-RU" sz="3800" dirty="0"/>
          </a:p>
        </p:txBody>
      </p:sp>
    </p:spTree>
    <p:extLst>
      <p:ext uri="{BB962C8B-B14F-4D97-AF65-F5344CB8AC3E}">
        <p14:creationId xmlns="" xmlns:p14="http://schemas.microsoft.com/office/powerpoint/2010/main" val="146214971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sz="2900" dirty="0" smtClean="0">
                <a:latin typeface="Times New Roman" pitchFamily="18" charset="0"/>
                <a:cs typeface="Times New Roman" pitchFamily="18" charset="0"/>
              </a:rPr>
              <a:t>Состав комиссии и порядок её формирования не изменились. </a:t>
            </a:r>
          </a:p>
          <a:p>
            <a:r>
              <a:rPr lang="ru-RU" sz="2900" dirty="0" smtClean="0">
                <a:latin typeface="Times New Roman" pitchFamily="18" charset="0"/>
                <a:cs typeface="Times New Roman" pitchFamily="18" charset="0"/>
              </a:rPr>
              <a:t>Расширены полномочия комиссии. </a:t>
            </a:r>
          </a:p>
          <a:p>
            <a:r>
              <a:rPr lang="ru-RU" sz="2900" dirty="0" smtClean="0">
                <a:latin typeface="Times New Roman" pitchFamily="18" charset="0"/>
                <a:cs typeface="Times New Roman" pitchFamily="18" charset="0"/>
              </a:rPr>
              <a:t>Она вправе проводить мониторинг, как учитываются её рекомендации по обучению и воспитанию детей в образовательных организациях и в семье (с согласия родителей). </a:t>
            </a:r>
          </a:p>
          <a:p>
            <a:endParaRPr lang="ru-RU" dirty="0" smtClean="0">
              <a:latin typeface="Times New Roman" pitchFamily="18" charset="0"/>
              <a:cs typeface="Times New Roman" pitchFamily="18"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900" dirty="0" smtClean="0">
                <a:latin typeface="Times New Roman" pitchFamily="18" charset="0"/>
                <a:cs typeface="Times New Roman" pitchFamily="18" charset="0"/>
              </a:rPr>
              <a:t>Также на комиссию возложен учёт данных о детях с ограниченными возможностями здоровья и (или) </a:t>
            </a:r>
            <a:r>
              <a:rPr lang="ru-RU" sz="2900" dirty="0" err="1" smtClean="0">
                <a:latin typeface="Times New Roman" pitchFamily="18" charset="0"/>
                <a:cs typeface="Times New Roman" pitchFamily="18" charset="0"/>
              </a:rPr>
              <a:t>девиантным</a:t>
            </a:r>
            <a:r>
              <a:rPr lang="ru-RU" sz="2900" dirty="0" smtClean="0">
                <a:latin typeface="Times New Roman" pitchFamily="18" charset="0"/>
                <a:cs typeface="Times New Roman" pitchFamily="18" charset="0"/>
              </a:rPr>
              <a:t> (общественно опасным) поведением, проживающих на подведомственной территории. </a:t>
            </a:r>
          </a:p>
          <a:p>
            <a:r>
              <a:rPr lang="ru-RU" sz="2900" dirty="0" smtClean="0">
                <a:latin typeface="Times New Roman" pitchFamily="18" charset="0"/>
                <a:cs typeface="Times New Roman" pitchFamily="18" charset="0"/>
              </a:rPr>
              <a:t>Прописана процедура обследования детей в комиссии. </a:t>
            </a:r>
          </a:p>
          <a:p>
            <a:r>
              <a:rPr lang="ru-RU" sz="2900" dirty="0" smtClean="0">
                <a:latin typeface="Times New Roman" pitchFamily="18" charset="0"/>
                <a:cs typeface="Times New Roman" pitchFamily="18" charset="0"/>
              </a:rPr>
              <a:t>Это возможно по письменному заявлению родителей или по направлению соответствующей организации с письменного согласия родителей.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Медицинское обследование детей 15 лет и старше допускается только с их согласия. </a:t>
            </a:r>
          </a:p>
          <a:p>
            <a:r>
              <a:rPr lang="ru-RU" dirty="0" smtClean="0">
                <a:latin typeface="Times New Roman" pitchFamily="18" charset="0"/>
                <a:cs typeface="Times New Roman" pitchFamily="18" charset="0"/>
              </a:rPr>
              <a:t>Все обследования и консультации бесплатны. </a:t>
            </a:r>
          </a:p>
          <a:p>
            <a:r>
              <a:rPr lang="ru-RU" dirty="0" smtClean="0">
                <a:latin typeface="Times New Roman" pitchFamily="18" charset="0"/>
                <a:cs typeface="Times New Roman" pitchFamily="18" charset="0"/>
              </a:rPr>
              <a:t>Родители могут присутствовать при обследовании, обсуждать его результаты. </a:t>
            </a:r>
          </a:p>
          <a:p>
            <a:r>
              <a:rPr lang="ru-RU" dirty="0" smtClean="0">
                <a:latin typeface="Times New Roman" pitchFamily="18" charset="0"/>
                <a:cs typeface="Times New Roman" pitchFamily="18" charset="0"/>
              </a:rPr>
              <a:t>Заключение комиссии носит для родителей рекомендательный характер. </a:t>
            </a:r>
          </a:p>
          <a:p>
            <a:r>
              <a:rPr lang="ru-RU" dirty="0" smtClean="0">
                <a:latin typeface="Times New Roman" pitchFamily="18" charset="0"/>
                <a:cs typeface="Times New Roman" pitchFamily="18" charset="0"/>
              </a:rPr>
              <a:t>При несогласии с ним они вправе его обжаловать. </a:t>
            </a:r>
          </a:p>
          <a:p>
            <a:endParaRPr lang="ru-RU" dirty="0" smtClean="0">
              <a:latin typeface="Times New Roman" pitchFamily="18" charset="0"/>
              <a:cs typeface="Times New Roman" pitchFamily="18"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Для остальных органов и организаций заключение комиссии является основанием для создания соответствующих условий обучения и воспитания ребёнка. </a:t>
            </a:r>
          </a:p>
          <a:p>
            <a:r>
              <a:rPr lang="ru-RU" dirty="0" smtClean="0">
                <a:latin typeface="Times New Roman" pitchFamily="18" charset="0"/>
                <a:cs typeface="Times New Roman" pitchFamily="18" charset="0"/>
              </a:rPr>
              <a:t>Вся информация, связанная с обследованием детей в комиссии, является конфиденциальной. </a:t>
            </a:r>
          </a:p>
          <a:p>
            <a:r>
              <a:rPr lang="ru-RU" dirty="0" smtClean="0">
                <a:latin typeface="Times New Roman" pitchFamily="18" charset="0"/>
                <a:cs typeface="Times New Roman" pitchFamily="18" charset="0"/>
              </a:rPr>
              <a:t>Предоставлять её кому бы то ни было без письменного согласия родителей запрещено (исключение – предусмотренные законом случаи). </a:t>
            </a:r>
          </a:p>
          <a:p>
            <a:r>
              <a:rPr lang="ru-RU" dirty="0" smtClean="0">
                <a:latin typeface="Times New Roman" pitchFamily="18" charset="0"/>
                <a:cs typeface="Times New Roman" pitchFamily="18" charset="0"/>
              </a:rPr>
              <a:t>Дети могут самостоятельно обратиться в комиссию за консультацией.</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sz="3600" b="1" dirty="0" smtClean="0">
              <a:latin typeface="Times New Roman" pitchFamily="18" charset="0"/>
              <a:cs typeface="Times New Roman" pitchFamily="18" charset="0"/>
              <a:hlinkClick r:id="rId2"/>
            </a:endParaRPr>
          </a:p>
          <a:p>
            <a:pPr algn="ctr">
              <a:buNone/>
            </a:pPr>
            <a:r>
              <a:rPr lang="ru-RU" sz="3600" b="1" dirty="0" smtClean="0">
                <a:latin typeface="Times New Roman" pitchFamily="18" charset="0"/>
                <a:cs typeface="Times New Roman" pitchFamily="18" charset="0"/>
                <a:hlinkClick r:id="rId2"/>
              </a:rPr>
              <a:t>Приказ </a:t>
            </a:r>
            <a:r>
              <a:rPr lang="ru-RU" sz="3600" b="1" dirty="0" err="1" smtClean="0">
                <a:latin typeface="Times New Roman" pitchFamily="18" charset="0"/>
                <a:cs typeface="Times New Roman" pitchFamily="18" charset="0"/>
                <a:hlinkClick r:id="rId2"/>
              </a:rPr>
              <a:t>Минобрнауки</a:t>
            </a:r>
            <a:r>
              <a:rPr lang="ru-RU" sz="3600" b="1" dirty="0" smtClean="0">
                <a:latin typeface="Times New Roman" pitchFamily="18" charset="0"/>
                <a:cs typeface="Times New Roman" pitchFamily="18" charset="0"/>
                <a:hlinkClick r:id="rId2"/>
              </a:rPr>
              <a:t> России от 8.04.2014 № 293 «Об утверждении Порядка приёма на обучение по образовательным программам дошкольного образования»</a:t>
            </a:r>
            <a:endParaRPr lang="ru-RU" sz="3600" b="1" dirty="0" smtClean="0">
              <a:latin typeface="Times New Roman" pitchFamily="18" charset="0"/>
              <a:cs typeface="Times New Roman" pitchFamily="18"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Установлен порядок приёма на обучение по программам дошкольного образования. </a:t>
            </a:r>
          </a:p>
          <a:p>
            <a:r>
              <a:rPr lang="ru-RU" dirty="0" smtClean="0">
                <a:latin typeface="Times New Roman" pitchFamily="18" charset="0"/>
                <a:cs typeface="Times New Roman" pitchFamily="18" charset="0"/>
              </a:rPr>
              <a:t>Дети с ограниченными возможностями здоровья принимаются на адаптированную программу обучения только с согласия родителей (законных представителей) и на основании рекомендаций </a:t>
            </a:r>
            <a:r>
              <a:rPr lang="ru-RU" dirty="0" err="1" smtClean="0">
                <a:latin typeface="Times New Roman" pitchFamily="18" charset="0"/>
                <a:cs typeface="Times New Roman" pitchFamily="18" charset="0"/>
              </a:rPr>
              <a:t>психолого-медико-педагогической</a:t>
            </a:r>
            <a:r>
              <a:rPr lang="ru-RU" dirty="0" smtClean="0">
                <a:latin typeface="Times New Roman" pitchFamily="18" charset="0"/>
                <a:cs typeface="Times New Roman" pitchFamily="18" charset="0"/>
              </a:rPr>
              <a:t> комиссии.</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r>
              <a:rPr lang="ru-RU" b="1" dirty="0" smtClean="0">
                <a:hlinkClick r:id="rId2"/>
              </a:rPr>
              <a:t>Приказ </a:t>
            </a:r>
            <a:r>
              <a:rPr lang="ru-RU" b="1" dirty="0" err="1" smtClean="0">
                <a:hlinkClick r:id="rId2"/>
              </a:rPr>
              <a:t>Минобрнауки</a:t>
            </a:r>
            <a:r>
              <a:rPr lang="ru-RU" b="1" dirty="0" smtClean="0">
                <a:hlinkClick r:id="rId2"/>
              </a:rPr>
              <a:t> России от 22.01.2014 № 32 «Об утверждении Порядка приёма граждан на обучение по образовательным программам начального общего, основного общего и среднего общего образования»</a:t>
            </a:r>
            <a:endParaRPr lang="ru-RU" b="1" dirty="0" smtClean="0">
              <a:latin typeface="Times New Roman" pitchFamily="18" charset="0"/>
              <a:cs typeface="Times New Roman" pitchFamily="18"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Утвержден порядок приёма граждан на обучение по образовательным программам начального общего, основного общего и среднего общего образования. </a:t>
            </a:r>
          </a:p>
          <a:p>
            <a:r>
              <a:rPr lang="ru-RU" dirty="0" smtClean="0">
                <a:latin typeface="Times New Roman" pitchFamily="18" charset="0"/>
                <a:cs typeface="Times New Roman" pitchFamily="18" charset="0"/>
              </a:rPr>
              <a:t>Правила приёма в конкретную организацию устанавливаются этой организацией самостоятельно. </a:t>
            </a:r>
          </a:p>
          <a:p>
            <a:r>
              <a:rPr lang="ru-RU" dirty="0" smtClean="0">
                <a:latin typeface="Times New Roman" pitchFamily="18" charset="0"/>
                <a:cs typeface="Times New Roman" pitchFamily="18" charset="0"/>
              </a:rPr>
              <a:t>Распорядительный акт о закреплении образовательных организаций за конкретными территориями муниципального района, городского округа издаётся не позднее 1 февраля текущего года.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fontScale="55000" lnSpcReduction="20000"/>
          </a:bodyPr>
          <a:lstStyle/>
          <a:p>
            <a:r>
              <a:rPr lang="ru-RU" sz="5100" dirty="0" smtClean="0">
                <a:latin typeface="Times New Roman" pitchFamily="18" charset="0"/>
                <a:cs typeface="Times New Roman" pitchFamily="18" charset="0"/>
              </a:rPr>
              <a:t>В случае отсутствия мест, родители (законные представители) ребёнка для решения вопроса о его устройстве в другую организацию обращаются непосредственно в региональный орган исполнительной власти или орган местного самоуправления, осуществляющий управление в сфере образования. </a:t>
            </a:r>
          </a:p>
          <a:p>
            <a:r>
              <a:rPr lang="ru-RU" sz="5100" dirty="0" smtClean="0">
                <a:latin typeface="Times New Roman" pitchFamily="18" charset="0"/>
                <a:cs typeface="Times New Roman" pitchFamily="18" charset="0"/>
              </a:rPr>
              <a:t>Образовательная организация размещает на информационном стенде, официальном сайте, в СМИ информацию о количестве мест в первых классах (не позднее 10 календарных дней с момента издания акта), о наличии свободных мест для приёма детей, не проживающих на закреплённой территории (не позднее 1 июля). </a:t>
            </a:r>
          </a:p>
          <a:p>
            <a:endParaRPr lang="ru-RU" dirty="0" smtClean="0">
              <a:latin typeface="Times New Roman" pitchFamily="18" charset="0"/>
              <a:cs typeface="Times New Roman" pitchFamily="18"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Для приёма ребёнка в организацию подаётся личное заявление его родителя (законного представителя). </a:t>
            </a:r>
          </a:p>
          <a:p>
            <a:r>
              <a:rPr lang="ru-RU" dirty="0" smtClean="0">
                <a:latin typeface="Times New Roman" pitchFamily="18" charset="0"/>
                <a:cs typeface="Times New Roman" pitchFamily="18" charset="0"/>
              </a:rPr>
              <a:t>Перечислены документы, которые необходимо предоставить. </a:t>
            </a:r>
          </a:p>
          <a:p>
            <a:r>
              <a:rPr lang="ru-RU" dirty="0" smtClean="0">
                <a:latin typeface="Times New Roman" pitchFamily="18" charset="0"/>
                <a:cs typeface="Times New Roman" pitchFamily="18" charset="0"/>
              </a:rPr>
              <a:t>После регистрации заявления родителям (законным представителям) выдается расписка в получении документов. </a:t>
            </a:r>
          </a:p>
          <a:p>
            <a:r>
              <a:rPr lang="ru-RU" dirty="0" smtClean="0">
                <a:latin typeface="Times New Roman" pitchFamily="18" charset="0"/>
                <a:cs typeface="Times New Roman" pitchFamily="18" charset="0"/>
              </a:rPr>
              <a:t>Заявления о приёме в первый класс граждан, проживающих на закреплённой территории, начинают принимать не позже 1 февраля и заканчивают не позднее 30 июня текущего года.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932040" y="908721"/>
            <a:ext cx="3997678" cy="4896544"/>
          </a:xfrm>
        </p:spPr>
        <p:style>
          <a:lnRef idx="1">
            <a:schemeClr val="accent6"/>
          </a:lnRef>
          <a:fillRef idx="3">
            <a:schemeClr val="accent6"/>
          </a:fillRef>
          <a:effectRef idx="2">
            <a:schemeClr val="accent6"/>
          </a:effectRef>
          <a:fontRef idx="minor">
            <a:schemeClr val="lt1"/>
          </a:fontRef>
        </p:style>
        <p:txBody>
          <a:bodyPr>
            <a:normAutofit fontScale="92500" lnSpcReduction="20000"/>
          </a:bodyPr>
          <a:lstStyle/>
          <a:p>
            <a:pPr algn="ctr">
              <a:buNone/>
            </a:pPr>
            <a:r>
              <a:rPr lang="ru-RU" b="1" dirty="0" smtClean="0"/>
              <a:t>Ст.2 п.27 инклюзивное образование –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a:t>
            </a:r>
            <a:endParaRPr lang="ru-RU" b="1" dirty="0"/>
          </a:p>
        </p:txBody>
      </p:sp>
      <p:pic>
        <p:nvPicPr>
          <p:cNvPr id="6" name="Рисунок 5" descr="Новости NEWSru.com :: Новый закон об образовании лишит школьников и студентов Петербурга бесплатного доступа в музеи"/>
          <p:cNvPicPr/>
          <p:nvPr/>
        </p:nvPicPr>
        <p:blipFill>
          <a:blip r:embed="rId2" cstate="print"/>
          <a:srcRect/>
          <a:stretch>
            <a:fillRect/>
          </a:stretch>
        </p:blipFill>
        <p:spPr bwMode="auto">
          <a:xfrm>
            <a:off x="142845" y="357166"/>
            <a:ext cx="4929221" cy="457203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В отношении остальных – с 1 июля до момента заполнения свободных мест, но максимум до 5 сентября. </a:t>
            </a:r>
          </a:p>
          <a:p>
            <a:r>
              <a:rPr lang="ru-RU" dirty="0" smtClean="0">
                <a:latin typeface="Times New Roman" pitchFamily="18" charset="0"/>
                <a:cs typeface="Times New Roman" pitchFamily="18" charset="0"/>
              </a:rPr>
              <a:t>Распорядительные акты организации о приёме детей на обучение размещаются на её информационном стенде в день их издания. </a:t>
            </a:r>
          </a:p>
          <a:p>
            <a:r>
              <a:rPr lang="ru-RU" dirty="0" smtClean="0">
                <a:latin typeface="Times New Roman" pitchFamily="18" charset="0"/>
                <a:cs typeface="Times New Roman" pitchFamily="18" charset="0"/>
              </a:rPr>
              <a:t>Порядок приёма граждан в общеобразовательные учреждения, установленный в 2012 г., признан утратившим силу. </a:t>
            </a:r>
          </a:p>
          <a:p>
            <a:endParaRPr lang="ru-RU" dirty="0" smtClean="0">
              <a:latin typeface="Times New Roman" pitchFamily="18" charset="0"/>
              <a:cs typeface="Times New Roman" pitchFamily="18"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Дети с ограниченными возможностями здоровья принимаются на обучение по адаптированной основной общеобразовательной программе только с согласия их родителей (законных представителей) и на основании рекомендаций </a:t>
            </a:r>
            <a:r>
              <a:rPr lang="ru-RU" dirty="0" err="1" smtClean="0">
                <a:latin typeface="Times New Roman" pitchFamily="18" charset="0"/>
                <a:cs typeface="Times New Roman" pitchFamily="18" charset="0"/>
              </a:rPr>
              <a:t>психолого-медико-педагогической</a:t>
            </a:r>
            <a:r>
              <a:rPr lang="ru-RU" dirty="0" smtClean="0">
                <a:latin typeface="Times New Roman" pitchFamily="18" charset="0"/>
                <a:cs typeface="Times New Roman" pitchFamily="18" charset="0"/>
              </a:rPr>
              <a:t> комиссии.</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3200" b="1" dirty="0" smtClean="0">
                <a:latin typeface="Times New Roman" pitchFamily="18" charset="0"/>
                <a:cs typeface="Times New Roman" pitchFamily="18" charset="0"/>
                <a:hlinkClick r:id="rId2"/>
              </a:rPr>
              <a:t>Приказ </a:t>
            </a:r>
            <a:r>
              <a:rPr lang="ru-RU" sz="3200" b="1" dirty="0" err="1" smtClean="0">
                <a:latin typeface="Times New Roman" pitchFamily="18" charset="0"/>
                <a:cs typeface="Times New Roman" pitchFamily="18" charset="0"/>
                <a:hlinkClick r:id="rId2"/>
              </a:rPr>
              <a:t>Минобрнауки</a:t>
            </a:r>
            <a:r>
              <a:rPr lang="ru-RU" sz="3200" b="1" dirty="0" smtClean="0">
                <a:latin typeface="Times New Roman" pitchFamily="18" charset="0"/>
                <a:cs typeface="Times New Roman" pitchFamily="18" charset="0"/>
                <a:hlinkClick r:id="rId2"/>
              </a:rPr>
              <a:t> России от 31.03.2014 № 253 «Об утверждении федерального перечня учебников, рекомендуемых к использованию при реализации имеющих государственную аккредитацию образовательных программ начального общего, основного общего, среднего общего образования» (с изменениями и дополнениями)</a:t>
            </a:r>
            <a:endParaRPr lang="ru-RU" sz="3200" b="1" dirty="0" smtClean="0">
              <a:latin typeface="Times New Roman" pitchFamily="18" charset="0"/>
              <a:cs typeface="Times New Roman" pitchFamily="18"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3600" dirty="0" smtClean="0">
                <a:latin typeface="Times New Roman" pitchFamily="18" charset="0"/>
                <a:cs typeface="Times New Roman" pitchFamily="18" charset="0"/>
              </a:rPr>
              <a:t>Установлен новый федеральный перечень учебников, рекомендуемых к использованию при реализации аккредитованных программ начального, основного и среднего общего образования.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Перечень разбит на 3 раздела. </a:t>
            </a:r>
          </a:p>
          <a:p>
            <a:r>
              <a:rPr lang="ru-RU" dirty="0" smtClean="0">
                <a:latin typeface="Times New Roman" pitchFamily="18" charset="0"/>
                <a:cs typeface="Times New Roman" pitchFamily="18" charset="0"/>
              </a:rPr>
              <a:t>В 1-й включены учебники, рекомендуемые к использованию при реализации обязательной части основной образовательной программы. </a:t>
            </a:r>
          </a:p>
          <a:p>
            <a:r>
              <a:rPr lang="ru-RU" dirty="0" smtClean="0">
                <a:latin typeface="Times New Roman" pitchFamily="18" charset="0"/>
                <a:cs typeface="Times New Roman" pitchFamily="18" charset="0"/>
              </a:rPr>
              <a:t>Во 2-й – учебники для дополнительной программы, формируемой участниками образовательных отношений (в том числе для детей мигрантов и переселенцев и для специальных (коррекционных) образовательных учреждений). </a:t>
            </a:r>
          </a:p>
          <a:p>
            <a:endParaRPr lang="ru-RU" dirty="0" smtClean="0">
              <a:latin typeface="Times New Roman" pitchFamily="18" charset="0"/>
              <a:cs typeface="Times New Roman" pitchFamily="18"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В 3-ю часть входят учебники, обеспечивающие учёт региональных и этнокультурных особенностей регионов, изучение родного языка из числа языков народов России и получение образования на родном языке. </a:t>
            </a:r>
          </a:p>
          <a:p>
            <a:r>
              <a:rPr lang="ru-RU" dirty="0" smtClean="0">
                <a:latin typeface="Times New Roman" pitchFamily="18" charset="0"/>
                <a:cs typeface="Times New Roman" pitchFamily="18" charset="0"/>
              </a:rPr>
              <a:t>Образовательным организациям разрешено в течение 5 лет использовать приобретенные ранее учебники из перечней, рекомендованных и допущенных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на 2013/14 учебный год.</a:t>
            </a:r>
          </a:p>
          <a:p>
            <a:endParaRPr lang="ru-RU" dirty="0" smtClean="0">
              <a:latin typeface="Times New Roman" pitchFamily="18" charset="0"/>
              <a:cs typeface="Times New Roman" pitchFamily="18"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3200" b="1" dirty="0" smtClean="0">
                <a:latin typeface="Times New Roman" pitchFamily="18" charset="0"/>
                <a:cs typeface="Times New Roman" pitchFamily="18" charset="0"/>
                <a:hlinkClick r:id="rId2"/>
              </a:rPr>
              <a:t>Приказ </a:t>
            </a:r>
            <a:r>
              <a:rPr lang="ru-RU" sz="3200" b="1" dirty="0" err="1" smtClean="0">
                <a:latin typeface="Times New Roman" pitchFamily="18" charset="0"/>
                <a:cs typeface="Times New Roman" pitchFamily="18" charset="0"/>
                <a:hlinkClick r:id="rId2"/>
              </a:rPr>
              <a:t>Минобрнауки</a:t>
            </a:r>
            <a:r>
              <a:rPr lang="ru-RU" sz="3200" b="1" dirty="0" smtClean="0">
                <a:latin typeface="Times New Roman" pitchFamily="18" charset="0"/>
                <a:cs typeface="Times New Roman" pitchFamily="18" charset="0"/>
                <a:hlinkClick r:id="rId2"/>
              </a:rPr>
              <a:t> России от 09.06.2016 № 699 «Об утверждении перечня организаций, осуществляющих выпуск учебных пособий, которые допускаются к использованию при реализации имеющих государственную аккредитацию образовательных программ начального общего, основного общего, среднего общего образования»</a:t>
            </a:r>
            <a:endParaRPr lang="ru-RU" sz="3200" b="1" dirty="0" smtClean="0">
              <a:latin typeface="Times New Roman" pitchFamily="18" charset="0"/>
              <a:cs typeface="Times New Roman" pitchFamily="18"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Утвержден перечень организаций, осуществляющих выпуск учебных пособий, которые допускаются к использованию при реализации имеющих государственную аккредитацию образовательных программ начального общего, основного общего, среднего общего образования</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pPr>
              <a:buNone/>
            </a:pPr>
            <a:r>
              <a:rPr lang="ru-RU" sz="2000" dirty="0" smtClean="0">
                <a:latin typeface="Times New Roman" pitchFamily="18" charset="0"/>
                <a:cs typeface="Times New Roman" pitchFamily="18" charset="0"/>
              </a:rPr>
              <a:t>    Приказ признает </a:t>
            </a:r>
            <a:r>
              <a:rPr lang="ru-RU" sz="2000" b="1" dirty="0" smtClean="0">
                <a:latin typeface="Times New Roman" pitchFamily="18" charset="0"/>
                <a:cs typeface="Times New Roman" pitchFamily="18" charset="0"/>
              </a:rPr>
              <a:t>утратившим силу </a:t>
            </a:r>
            <a:r>
              <a:rPr lang="ru-RU" sz="2000" dirty="0" smtClean="0">
                <a:latin typeface="Times New Roman" pitchFamily="18" charset="0"/>
                <a:cs typeface="Times New Roman" pitchFamily="18" charset="0"/>
              </a:rPr>
              <a:t>приказы </a:t>
            </a:r>
            <a:r>
              <a:rPr lang="ru-RU" sz="2000" dirty="0" err="1" smtClean="0">
                <a:latin typeface="Times New Roman" pitchFamily="18" charset="0"/>
                <a:cs typeface="Times New Roman" pitchFamily="18" charset="0"/>
              </a:rPr>
              <a:t>Минобрнауки</a:t>
            </a:r>
            <a:r>
              <a:rPr lang="ru-RU" sz="2000" dirty="0" smtClean="0">
                <a:latin typeface="Times New Roman" pitchFamily="18" charset="0"/>
                <a:cs typeface="Times New Roman" pitchFamily="18" charset="0"/>
              </a:rPr>
              <a:t> России от</a:t>
            </a:r>
          </a:p>
          <a:p>
            <a:r>
              <a:rPr lang="ru-RU" sz="2000" dirty="0" smtClean="0">
                <a:latin typeface="Times New Roman" pitchFamily="18" charset="0"/>
                <a:cs typeface="Times New Roman" pitchFamily="18" charset="0"/>
              </a:rPr>
              <a:t> 14.12.2009 г. №729 «Об утверждении перечня организаций, осуществляющих издание учебных пособий, которые допускаются к использованию в образовательном процессе в имеющих государственную аккредитацию и реализующих образовательные программы общего образования образовательных учреждениях», </a:t>
            </a:r>
          </a:p>
          <a:p>
            <a:r>
              <a:rPr lang="ru-RU" sz="2000" dirty="0" smtClean="0">
                <a:latin typeface="Times New Roman" pitchFamily="18" charset="0"/>
                <a:cs typeface="Times New Roman" pitchFamily="18" charset="0"/>
              </a:rPr>
              <a:t>13.01.2011 №2 «О внесении изменений в перечень организаций, осуществляющих издание учебных пособий, которые допускаются к использованию в образовательном процессе в имеющих государственную аккредитацию и реализацию и реализующих образовательные программы общего образования образовательных учреждениях», </a:t>
            </a:r>
          </a:p>
          <a:p>
            <a:r>
              <a:rPr lang="ru-RU" sz="2000" dirty="0" smtClean="0">
                <a:latin typeface="Times New Roman" pitchFamily="18" charset="0"/>
                <a:cs typeface="Times New Roman" pitchFamily="18" charset="0"/>
              </a:rPr>
              <a:t>16.01.2012 г. №16 «О внесении изменений в перечень организаций, осуществляющих издание учебных пособий, которые допускаются к использованию в образовательном процессе в имеющих государственную аккредитацию и реализующих образовательные программы общего образования образовательных учреждениях».</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3600" b="1" dirty="0" smtClean="0">
                <a:latin typeface="Times New Roman" pitchFamily="18" charset="0"/>
                <a:cs typeface="Times New Roman" pitchFamily="18" charset="0"/>
                <a:hlinkClick r:id="rId2"/>
              </a:rPr>
              <a:t>Приказ </a:t>
            </a:r>
            <a:r>
              <a:rPr lang="ru-RU" sz="3600" b="1" dirty="0" err="1" smtClean="0">
                <a:latin typeface="Times New Roman" pitchFamily="18" charset="0"/>
                <a:cs typeface="Times New Roman" pitchFamily="18" charset="0"/>
                <a:hlinkClick r:id="rId2"/>
              </a:rPr>
              <a:t>Минобрнауки</a:t>
            </a:r>
            <a:r>
              <a:rPr lang="ru-RU" sz="3600" b="1" dirty="0" smtClean="0">
                <a:latin typeface="Times New Roman" pitchFamily="18" charset="0"/>
                <a:cs typeface="Times New Roman" pitchFamily="18" charset="0"/>
                <a:hlinkClick r:id="rId2"/>
              </a:rPr>
              <a:t> России от 25.12.2013 № 1394 «Об утверждении Порядка проведения государственной итоговой аттестации по образовательным программам основного общего образования» (с изменениями)</a:t>
            </a:r>
            <a:endParaRPr lang="ru-RU" sz="3600" b="1"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fontScale="70000" lnSpcReduction="20000"/>
          </a:bodyPr>
          <a:lstStyle/>
          <a:p>
            <a:pPr marL="0" indent="0" algn="ctr">
              <a:buNone/>
            </a:pPr>
            <a:r>
              <a:rPr lang="ru-RU" b="1" dirty="0" smtClean="0"/>
              <a:t>Статья 79. Организация получения образования обучающимися с ограниченными возможностями здоровья</a:t>
            </a:r>
          </a:p>
          <a:p>
            <a:pPr marL="0" indent="457200" algn="just">
              <a:buNone/>
            </a:pPr>
            <a:r>
              <a:rPr lang="ru-RU" sz="3200" dirty="0" smtClean="0"/>
              <a:t>1. Содержание образования и условия организации обучения и воспитания обучающихся с ограниченными возможностями здоровья определяются адаптированной образовательной программой, а для инвалидов также в соответствии с индивидуальной программой реабилитации инвалида.</a:t>
            </a:r>
          </a:p>
          <a:p>
            <a:pPr marL="0" indent="457200" algn="just">
              <a:buNone/>
            </a:pPr>
            <a:r>
              <a:rPr lang="ru-RU" sz="3200" dirty="0" smtClean="0"/>
              <a:t>2. Общее образование обучающихся с ограниченными возможностями здоровья осуществляется в организациях, осуществляющих образовательную деятельность по адаптированным основным общеобразовательным программам. В таких организациях создаются специальные условия для получения образования указанными обучающимися.</a:t>
            </a:r>
          </a:p>
        </p:txBody>
      </p:sp>
    </p:spTree>
    <p:extLst>
      <p:ext uri="{BB962C8B-B14F-4D97-AF65-F5344CB8AC3E}">
        <p14:creationId xmlns="" xmlns:p14="http://schemas.microsoft.com/office/powerpoint/2010/main" val="13891577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000" dirty="0" smtClean="0">
                <a:latin typeface="Times New Roman" pitchFamily="18" charset="0"/>
                <a:cs typeface="Times New Roman" pitchFamily="18" charset="0"/>
              </a:rPr>
              <a:t>Пересмотрен порядок проведения государственной итоговой аттестации (ГИА) по программам основного общего образования. </a:t>
            </a:r>
          </a:p>
          <a:p>
            <a:r>
              <a:rPr lang="ru-RU" sz="2000" dirty="0" smtClean="0">
                <a:latin typeface="Times New Roman" pitchFamily="18" charset="0"/>
                <a:cs typeface="Times New Roman" pitchFamily="18" charset="0"/>
              </a:rPr>
              <a:t>Цель аттестации – определить, соответствуют ли полученные знания школьников требованиям федерального государственного образовательного стандарта. </a:t>
            </a:r>
          </a:p>
          <a:p>
            <a:r>
              <a:rPr lang="ru-RU" sz="2000" dirty="0" smtClean="0">
                <a:latin typeface="Times New Roman" pitchFamily="18" charset="0"/>
                <a:cs typeface="Times New Roman" pitchFamily="18" charset="0"/>
              </a:rPr>
              <a:t>Экзамены по русскому языку и математике по-прежнему сдаются в обязательном порядке. </a:t>
            </a:r>
          </a:p>
          <a:p>
            <a:r>
              <a:rPr lang="ru-RU" sz="2000" dirty="0" smtClean="0">
                <a:latin typeface="Times New Roman" pitchFamily="18" charset="0"/>
                <a:cs typeface="Times New Roman" pitchFamily="18" charset="0"/>
              </a:rPr>
              <a:t>ГИА включает обязательные экзамены по русскому языку и математике, а также экзамены по выбору обучающегося по двум учебным предметам.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lnSpcReduction="10000"/>
          </a:bodyPr>
          <a:lstStyle/>
          <a:p>
            <a:r>
              <a:rPr lang="ru-RU" dirty="0" smtClean="0">
                <a:latin typeface="Times New Roman" pitchFamily="18" charset="0"/>
                <a:cs typeface="Times New Roman" pitchFamily="18" charset="0"/>
              </a:rPr>
              <a:t>ГИА проводится в следующих формах. </a:t>
            </a:r>
          </a:p>
          <a:p>
            <a:r>
              <a:rPr lang="ru-RU" dirty="0" smtClean="0">
                <a:latin typeface="Times New Roman" pitchFamily="18" charset="0"/>
                <a:cs typeface="Times New Roman" pitchFamily="18" charset="0"/>
              </a:rPr>
              <a:t>Первая – основной </a:t>
            </a:r>
            <a:r>
              <a:rPr lang="ru-RU" dirty="0" err="1" smtClean="0">
                <a:latin typeface="Times New Roman" pitchFamily="18" charset="0"/>
                <a:cs typeface="Times New Roman" pitchFamily="18" charset="0"/>
              </a:rPr>
              <a:t>госэкзамен</a:t>
            </a:r>
            <a:r>
              <a:rPr lang="ru-RU" dirty="0" smtClean="0">
                <a:latin typeface="Times New Roman" pitchFamily="18" charset="0"/>
                <a:cs typeface="Times New Roman" pitchFamily="18" charset="0"/>
              </a:rPr>
              <a:t> (ОГЭ) с использованием контрольных измерительных материалов. Их разрабатывает </a:t>
            </a:r>
            <a:r>
              <a:rPr lang="ru-RU" dirty="0" err="1" smtClean="0">
                <a:latin typeface="Times New Roman" pitchFamily="18" charset="0"/>
                <a:cs typeface="Times New Roman" pitchFamily="18" charset="0"/>
              </a:rPr>
              <a:t>Рособрнадзор</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Вторая – государственный выпускной экзамен (ГВЭ) – письменные и устные экзамены с использованием текстов, тем, заданий, билетов. </a:t>
            </a:r>
          </a:p>
          <a:p>
            <a:r>
              <a:rPr lang="ru-RU" dirty="0" smtClean="0">
                <a:latin typeface="Times New Roman" pitchFamily="18" charset="0"/>
                <a:cs typeface="Times New Roman" pitchFamily="18" charset="0"/>
              </a:rPr>
              <a:t>Их сдают в специальных учебно-воспитательных учреждениях закрытого типа, в школах, находящихся за рубежом (в т. ч. в загранучреждениях </a:t>
            </a:r>
            <a:r>
              <a:rPr lang="ru-RU" dirty="0" err="1" smtClean="0">
                <a:latin typeface="Times New Roman" pitchFamily="18" charset="0"/>
                <a:cs typeface="Times New Roman" pitchFamily="18" charset="0"/>
              </a:rPr>
              <a:t>МИДа</a:t>
            </a:r>
            <a:r>
              <a:rPr lang="ru-RU" dirty="0" smtClean="0">
                <a:latin typeface="Times New Roman" pitchFamily="18" charset="0"/>
                <a:cs typeface="Times New Roman" pitchFamily="18" charset="0"/>
              </a:rPr>
              <a:t> России). </a:t>
            </a:r>
          </a:p>
          <a:p>
            <a:r>
              <a:rPr lang="ru-RU" dirty="0" smtClean="0">
                <a:latin typeface="Times New Roman" pitchFamily="18" charset="0"/>
                <a:cs typeface="Times New Roman" pitchFamily="18" charset="0"/>
              </a:rPr>
              <a:t>Кроме того, в такой форме аттестацию проходят учащиеся с ограниченными возможностями здоровья. Однако ученик вправе выбрать ОГЭ. </a:t>
            </a:r>
          </a:p>
          <a:p>
            <a:endParaRPr lang="ru-RU" dirty="0" smtClean="0">
              <a:latin typeface="Times New Roman" pitchFamily="18" charset="0"/>
              <a:cs typeface="Times New Roman" pitchFamily="18"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fontScale="92500"/>
          </a:bodyPr>
          <a:lstStyle/>
          <a:p>
            <a:r>
              <a:rPr lang="ru-RU" dirty="0" smtClean="0">
                <a:latin typeface="Times New Roman" pitchFamily="18" charset="0"/>
                <a:cs typeface="Times New Roman" pitchFamily="18" charset="0"/>
              </a:rPr>
              <a:t>Материалы ГВЭ также определяет </a:t>
            </a:r>
            <a:r>
              <a:rPr lang="ru-RU" dirty="0" err="1" smtClean="0">
                <a:latin typeface="Times New Roman" pitchFamily="18" charset="0"/>
                <a:cs typeface="Times New Roman" pitchFamily="18" charset="0"/>
              </a:rPr>
              <a:t>Рособрнадзор</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Третья форма ГИА определяется уполномоченными региональными органами для тех, кто выбрал экзамен по родному языку и/или родной литературе. </a:t>
            </a:r>
          </a:p>
          <a:p>
            <a:r>
              <a:rPr lang="ru-RU" dirty="0" smtClean="0">
                <a:latin typeface="Times New Roman" pitchFamily="18" charset="0"/>
                <a:cs typeface="Times New Roman" pitchFamily="18" charset="0"/>
              </a:rPr>
              <a:t>Экзамены сдаются по единому расписанию. </a:t>
            </a:r>
          </a:p>
          <a:p>
            <a:r>
              <a:rPr lang="ru-RU" dirty="0" smtClean="0">
                <a:latin typeface="Times New Roman" pitchFamily="18" charset="0"/>
                <a:cs typeface="Times New Roman" pitchFamily="18" charset="0"/>
              </a:rPr>
              <a:t>ГИА по русскому языку и математике назначается не ранее 25 мая (с перерывом не менее 2 дня между экзаменами), по остальным предметам – не ранее 20 апреля. </a:t>
            </a:r>
          </a:p>
          <a:p>
            <a:r>
              <a:rPr lang="ru-RU" dirty="0" smtClean="0">
                <a:latin typeface="Times New Roman" pitchFamily="18" charset="0"/>
                <a:cs typeface="Times New Roman" pitchFamily="18" charset="0"/>
              </a:rPr>
              <a:t>При наличии уважительных причин аттестацию по обязательным предметам можно пройти досрочно. </a:t>
            </a:r>
          </a:p>
          <a:p>
            <a:r>
              <a:rPr lang="ru-RU" dirty="0" smtClean="0">
                <a:latin typeface="Times New Roman" pitchFamily="18" charset="0"/>
                <a:cs typeface="Times New Roman" pitchFamily="18" charset="0"/>
              </a:rPr>
              <a:t>Если экзамен длится более 4 часов, организуется питание. </a:t>
            </a:r>
          </a:p>
          <a:p>
            <a:endParaRPr lang="ru-RU" dirty="0" smtClean="0">
              <a:latin typeface="Times New Roman" pitchFamily="18" charset="0"/>
              <a:cs typeface="Times New Roman" pitchFamily="18"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К ГИА допускаются лица без академической задолженности, в полном объёме выполнившие учебный план (имеющие годовые отметки по всем учебным предметам не ниже удовлетворительных). </a:t>
            </a:r>
          </a:p>
          <a:p>
            <a:r>
              <a:rPr lang="ru-RU" dirty="0" smtClean="0">
                <a:latin typeface="Times New Roman" pitchFamily="18" charset="0"/>
                <a:cs typeface="Times New Roman" pitchFamily="18" charset="0"/>
              </a:rPr>
              <a:t>Ранее разрешалось иметь «двойку» по 1 предмету при условии сдачи по нему экзамена. </a:t>
            </a:r>
          </a:p>
          <a:p>
            <a:r>
              <a:rPr lang="ru-RU" dirty="0" smtClean="0">
                <a:latin typeface="Times New Roman" pitchFamily="18" charset="0"/>
                <a:cs typeface="Times New Roman" pitchFamily="18" charset="0"/>
              </a:rPr>
              <a:t>Победители и призёры заключительного этапа Всероссийской олимпиады школьников, а также участники международных олимпиад освобождаются от аттестации по соответствующему предмету. </a:t>
            </a:r>
          </a:p>
          <a:p>
            <a:endParaRPr lang="ru-RU" dirty="0" smtClean="0">
              <a:latin typeface="Times New Roman" pitchFamily="18" charset="0"/>
              <a:cs typeface="Times New Roman" pitchFamily="18"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Региональные органы, уполномоченные в сфере образования, создают государственные экзаменационные комиссии. </a:t>
            </a:r>
          </a:p>
          <a:p>
            <a:r>
              <a:rPr lang="ru-RU" dirty="0" smtClean="0">
                <a:latin typeface="Times New Roman" pitchFamily="18" charset="0"/>
                <a:cs typeface="Times New Roman" pitchFamily="18" charset="0"/>
              </a:rPr>
              <a:t>Организуют пункты проведения экзаменов (установлены требования к ним). </a:t>
            </a:r>
          </a:p>
          <a:p>
            <a:r>
              <a:rPr lang="ru-RU" dirty="0" smtClean="0">
                <a:latin typeface="Times New Roman" pitchFamily="18" charset="0"/>
                <a:cs typeface="Times New Roman" pitchFamily="18" charset="0"/>
              </a:rPr>
              <a:t>Открывают «горячие линии». </a:t>
            </a:r>
          </a:p>
          <a:p>
            <a:r>
              <a:rPr lang="ru-RU" dirty="0" smtClean="0">
                <a:latin typeface="Times New Roman" pitchFamily="18" charset="0"/>
                <a:cs typeface="Times New Roman" pitchFamily="18" charset="0"/>
              </a:rPr>
              <a:t>Экзаменационные работы проверяются предметными комиссиями. </a:t>
            </a:r>
          </a:p>
          <a:p>
            <a:r>
              <a:rPr lang="ru-RU" dirty="0" smtClean="0">
                <a:latin typeface="Times New Roman" pitchFamily="18" charset="0"/>
                <a:cs typeface="Times New Roman" pitchFamily="18" charset="0"/>
              </a:rPr>
              <a:t>На это отводится не более 10 рабочих дней. </a:t>
            </a:r>
          </a:p>
          <a:p>
            <a:r>
              <a:rPr lang="ru-RU" dirty="0" smtClean="0">
                <a:latin typeface="Times New Roman" pitchFamily="18" charset="0"/>
                <a:cs typeface="Times New Roman" pitchFamily="18" charset="0"/>
              </a:rPr>
              <a:t>Апелляции обучающихся рассматриваются конфликтной комиссией. </a:t>
            </a:r>
          </a:p>
          <a:p>
            <a:r>
              <a:rPr lang="ru-RU" dirty="0" smtClean="0">
                <a:latin typeface="Times New Roman" pitchFamily="18" charset="0"/>
                <a:cs typeface="Times New Roman" pitchFamily="18" charset="0"/>
              </a:rPr>
              <a:t>Установлен порядок их формирования и работы.</a:t>
            </a:r>
          </a:p>
          <a:p>
            <a:endParaRPr lang="ru-RU" dirty="0" smtClean="0">
              <a:latin typeface="Times New Roman" pitchFamily="18" charset="0"/>
              <a:cs typeface="Times New Roman" pitchFamily="18" charset="0"/>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Приказ </a:t>
            </a:r>
            <a:r>
              <a:rPr lang="ru-RU" dirty="0" err="1" smtClean="0">
                <a:hlinkClick r:id="rId2"/>
              </a:rPr>
              <a:t>Минобрнауки</a:t>
            </a:r>
            <a:r>
              <a:rPr lang="ru-RU" dirty="0" smtClean="0">
                <a:hlinkClick r:id="rId2"/>
              </a:rPr>
              <a:t> России от 26.12.2013 № 1400 «Об утверждении Порядка проведения государственной итоговой аттестации по образовательным программам среднего общего образования» (с изменениями)</a:t>
            </a:r>
            <a:endParaRPr lang="ru-RU" dirty="0" smtClean="0">
              <a:latin typeface="Times New Roman" pitchFamily="18" charset="0"/>
              <a:cs typeface="Times New Roman" pitchFamily="18" charset="0"/>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sz="2600" dirty="0" smtClean="0">
                <a:latin typeface="Times New Roman" pitchFamily="18" charset="0"/>
                <a:cs typeface="Times New Roman" pitchFamily="18" charset="0"/>
              </a:rPr>
              <a:t>Установлено, как проводится государственная итоговая аттестация (ГИА) по образовательным программам среднего общего образования. </a:t>
            </a:r>
          </a:p>
          <a:p>
            <a:r>
              <a:rPr lang="ru-RU" sz="2600" dirty="0" smtClean="0">
                <a:latin typeface="Times New Roman" pitchFamily="18" charset="0"/>
                <a:cs typeface="Times New Roman" pitchFamily="18" charset="0"/>
              </a:rPr>
              <a:t>Выделяют следующие формы ГИА. </a:t>
            </a:r>
          </a:p>
          <a:p>
            <a:r>
              <a:rPr lang="ru-RU" sz="2600" dirty="0" smtClean="0">
                <a:latin typeface="Times New Roman" pitchFamily="18" charset="0"/>
                <a:cs typeface="Times New Roman" pitchFamily="18" charset="0"/>
              </a:rPr>
              <a:t>Первая – это ЕГЭ. </a:t>
            </a:r>
          </a:p>
          <a:p>
            <a:r>
              <a:rPr lang="ru-RU" sz="2600" dirty="0" smtClean="0">
                <a:latin typeface="Times New Roman" pitchFamily="18" charset="0"/>
                <a:cs typeface="Times New Roman" pitchFamily="18" charset="0"/>
              </a:rPr>
              <a:t>Выпускники в обязательном порядке сдают математику и русский язык. </a:t>
            </a:r>
          </a:p>
          <a:p>
            <a:r>
              <a:rPr lang="ru-RU" sz="2600" dirty="0" smtClean="0">
                <a:latin typeface="Times New Roman" pitchFamily="18" charset="0"/>
                <a:cs typeface="Times New Roman" pitchFamily="18" charset="0"/>
              </a:rPr>
              <a:t>Другие предметы выбираются по усмотрению ученика.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600" dirty="0" smtClean="0">
                <a:latin typeface="Times New Roman" pitchFamily="18" charset="0"/>
                <a:cs typeface="Times New Roman" pitchFamily="18" charset="0"/>
              </a:rPr>
              <a:t>Вторая форма – государственный выпускной экзамен (ГВЭ). </a:t>
            </a:r>
          </a:p>
          <a:p>
            <a:r>
              <a:rPr lang="ru-RU" sz="2600" dirty="0" smtClean="0">
                <a:latin typeface="Times New Roman" pitchFamily="18" charset="0"/>
                <a:cs typeface="Times New Roman" pitchFamily="18" charset="0"/>
              </a:rPr>
              <a:t>Он проводится в специальных учебно-воспитательных учреждениях закрытого типа, в учреждениях, исполняющих наказание в виде лишения свободы, а также для лиц с ограниченными возможностями здоровья (в т. ч. для инвалидов). </a:t>
            </a:r>
          </a:p>
          <a:p>
            <a:r>
              <a:rPr lang="ru-RU" sz="2600" dirty="0" smtClean="0">
                <a:latin typeface="Times New Roman" pitchFamily="18" charset="0"/>
                <a:cs typeface="Times New Roman" pitchFamily="18" charset="0"/>
              </a:rPr>
              <a:t>При этом по желанию экзаменуемых по отдельным предметам может проводиться ЕГЭ.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600" dirty="0" smtClean="0">
                <a:latin typeface="Times New Roman" pitchFamily="18" charset="0"/>
                <a:cs typeface="Times New Roman" pitchFamily="18" charset="0"/>
              </a:rPr>
              <a:t>Для обучающихся, выбравших экзамен по родному языку и (или) родной литературе, форму экзамена определяют органы исполнительной власти регионов. </a:t>
            </a:r>
          </a:p>
          <a:p>
            <a:r>
              <a:rPr lang="ru-RU" sz="2600" dirty="0" smtClean="0">
                <a:latin typeface="Times New Roman" pitchFamily="18" charset="0"/>
                <a:cs typeface="Times New Roman" pitchFamily="18" charset="0"/>
              </a:rPr>
              <a:t>Победители и призеры заключительного этапа Всероссийской олимпиады школьников, а также участники международных олимпиад не проходят ГИА по соответствующему предмету.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600" dirty="0" smtClean="0">
                <a:latin typeface="Times New Roman" pitchFamily="18" charset="0"/>
                <a:cs typeface="Times New Roman" pitchFamily="18" charset="0"/>
              </a:rPr>
              <a:t>С выбором дисциплин, которые будет сдавать учащийся, нужно определиться до 1 марта (подаётся соответствующее заявление). </a:t>
            </a:r>
          </a:p>
          <a:p>
            <a:r>
              <a:rPr lang="ru-RU" sz="2600" dirty="0" smtClean="0">
                <a:latin typeface="Times New Roman" pitchFamily="18" charset="0"/>
                <a:cs typeface="Times New Roman" pitchFamily="18" charset="0"/>
              </a:rPr>
              <a:t>Потом предметы можно поменять только по уважительной причине. </a:t>
            </a:r>
          </a:p>
          <a:p>
            <a:r>
              <a:rPr lang="ru-RU" sz="2600" dirty="0" smtClean="0">
                <a:latin typeface="Times New Roman" pitchFamily="18" charset="0"/>
                <a:cs typeface="Times New Roman"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fontScale="62500" lnSpcReduction="20000"/>
          </a:bodyPr>
          <a:lstStyle/>
          <a:p>
            <a:pPr marL="0" indent="0" algn="ctr">
              <a:buNone/>
            </a:pPr>
            <a:r>
              <a:rPr lang="ru-RU" b="1" dirty="0" smtClean="0"/>
              <a:t>Статья 79. Организация получения образования обучающимися с ограниченными возможностями здоровья</a:t>
            </a:r>
          </a:p>
          <a:p>
            <a:pPr marL="0" indent="457200" algn="just">
              <a:buNone/>
            </a:pPr>
            <a:r>
              <a:rPr lang="ru-RU" sz="3200" dirty="0" smtClean="0"/>
              <a:t>3. Под специальными условиями для получения образования обучающимися с ограниченными возможностями здоровья в настоящем Федеральном законе понимаются условия обучения, воспитания и развития таких обучающихся, включающие в себя использование специальных образовательных программ и методов обучения и воспитания, специальных учебников, учебных пособий и дидактических материалов, специальных технических средств обучения коллективного и индивидуального пользования, предоставление услуг ассистента (помощника), оказывающего обучающимся необходимую техническую помощь, проведение групповых и индивидуальных коррекционных занятий, обеспечение доступа в здания организаций, осуществляющих образовательную деятельность, и другие условия, без которых невозможно или затруднено освоение образовательных программ обучающимися с ограниченными возможностями здоровья.</a:t>
            </a:r>
          </a:p>
        </p:txBody>
      </p:sp>
    </p:spTree>
    <p:extLst>
      <p:ext uri="{BB962C8B-B14F-4D97-AF65-F5344CB8AC3E}">
        <p14:creationId xmlns="" xmlns:p14="http://schemas.microsoft.com/office/powerpoint/2010/main" val="13891577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600" dirty="0" smtClean="0">
                <a:latin typeface="Times New Roman" pitchFamily="18" charset="0"/>
                <a:cs typeface="Times New Roman" pitchFamily="18" charset="0"/>
              </a:rPr>
              <a:t>Особое внимание уделено порядку проведения ЕГЭ. </a:t>
            </a:r>
          </a:p>
          <a:p>
            <a:r>
              <a:rPr lang="ru-RU" sz="2600" dirty="0" smtClean="0">
                <a:latin typeface="Times New Roman" pitchFamily="18" charset="0"/>
                <a:cs typeface="Times New Roman" pitchFamily="18" charset="0"/>
              </a:rPr>
              <a:t>ЕГЭ проводится по единому расписанию. </a:t>
            </a:r>
          </a:p>
          <a:p>
            <a:r>
              <a:rPr lang="ru-RU" sz="2600" dirty="0" smtClean="0">
                <a:latin typeface="Times New Roman" pitchFamily="18" charset="0"/>
                <a:cs typeface="Times New Roman" pitchFamily="18" charset="0"/>
              </a:rPr>
              <a:t>При этом экзамены по обязательным предметам начинаются не ранее 25 мая, а по остальным - не ранее 20 апреля текущего года. </a:t>
            </a:r>
          </a:p>
          <a:p>
            <a:r>
              <a:rPr lang="ru-RU" sz="2600" dirty="0" smtClean="0">
                <a:latin typeface="Times New Roman" pitchFamily="18" charset="0"/>
                <a:cs typeface="Times New Roman" pitchFamily="18" charset="0"/>
              </a:rPr>
              <a:t>Для выпускников прошлых лет ЕГЭ может проводится досрочно. </a:t>
            </a:r>
          </a:p>
          <a:p>
            <a:r>
              <a:rPr lang="ru-RU" sz="2600" dirty="0" smtClean="0">
                <a:latin typeface="Times New Roman" pitchFamily="18" charset="0"/>
                <a:cs typeface="Times New Roman" pitchFamily="18" charset="0"/>
              </a:rPr>
              <a:t>Между обязательными экзаменами и другими должно пройти не менее двух дней.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600" dirty="0" smtClean="0">
                <a:latin typeface="Times New Roman" pitchFamily="18" charset="0"/>
                <a:cs typeface="Times New Roman" pitchFamily="18" charset="0"/>
              </a:rPr>
              <a:t>Во время ЕГЭ в аудиториях находятся не более 25 человек. </a:t>
            </a:r>
          </a:p>
          <a:p>
            <a:r>
              <a:rPr lang="ru-RU" sz="2600" dirty="0" smtClean="0">
                <a:latin typeface="Times New Roman" pitchFamily="18" charset="0"/>
                <a:cs typeface="Times New Roman" pitchFamily="18" charset="0"/>
              </a:rPr>
              <a:t>Аудитории оборудуются средствами видеонаблюдения. </a:t>
            </a:r>
          </a:p>
          <a:p>
            <a:r>
              <a:rPr lang="ru-RU" sz="2600" dirty="0" smtClean="0">
                <a:latin typeface="Times New Roman" pitchFamily="18" charset="0"/>
                <a:cs typeface="Times New Roman" pitchFamily="18" charset="0"/>
              </a:rPr>
              <a:t>Запись экзамена хранится не менее трёх месяцев. </a:t>
            </a:r>
          </a:p>
          <a:p>
            <a:r>
              <a:rPr lang="ru-RU" sz="2600" dirty="0" smtClean="0">
                <a:latin typeface="Times New Roman" pitchFamily="18" charset="0"/>
                <a:cs typeface="Times New Roman" pitchFamily="18" charset="0"/>
              </a:rPr>
              <a:t>На рабочем столе кроме экзаменационных материалов, находятся ручка, паспорт, лекарства и питание (при необходимости), форма для направления в ГЭК замечаний о нарушениях процедуры проведения ГИА. </a:t>
            </a:r>
          </a:p>
          <a:p>
            <a:r>
              <a:rPr lang="ru-RU" sz="2600" dirty="0" smtClean="0">
                <a:latin typeface="Times New Roman" pitchFamily="18" charset="0"/>
                <a:cs typeface="Times New Roman" pitchFamily="18" charset="0"/>
              </a:rPr>
              <a:t>Установлено, как утверждаются результаты ЕГЭ, а также как подаётся апелляция. </a:t>
            </a:r>
          </a:p>
          <a:p>
            <a:r>
              <a:rPr lang="ru-RU" sz="2600" dirty="0" smtClean="0">
                <a:latin typeface="Times New Roman" pitchFamily="18" charset="0"/>
                <a:cs typeface="Times New Roman" pitchFamily="18" charset="0"/>
              </a:rPr>
              <a:t>Прежние акты, касающиеся ГИА, утрачивают силу</a:t>
            </a:r>
          </a:p>
          <a:p>
            <a:endParaRPr lang="ru-RU" sz="2600" dirty="0" smtClean="0">
              <a:latin typeface="Times New Roman" pitchFamily="18" charset="0"/>
              <a:cs typeface="Times New Roman" pitchFamily="18" charset="0"/>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Приказ </a:t>
            </a:r>
            <a:r>
              <a:rPr lang="ru-RU" dirty="0" err="1" smtClean="0">
                <a:hlinkClick r:id="rId2"/>
              </a:rPr>
              <a:t>Минобрнауки</a:t>
            </a:r>
            <a:r>
              <a:rPr lang="ru-RU" dirty="0" smtClean="0">
                <a:hlinkClick r:id="rId2"/>
              </a:rPr>
              <a:t> России от 30.08.2013 № 1015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образования»</a:t>
            </a:r>
            <a:endParaRPr lang="ru-RU" dirty="0" smtClean="0">
              <a:latin typeface="Times New Roman" pitchFamily="18" charset="0"/>
              <a:cs typeface="Times New Roman" pitchFamily="18" charset="0"/>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sz="3200" dirty="0" smtClean="0">
                <a:latin typeface="Times New Roman" pitchFamily="18" charset="0"/>
                <a:cs typeface="Times New Roman" pitchFamily="18" charset="0"/>
              </a:rPr>
              <a:t>Утверждён Порядок организации и осуществления образовательной деятельности по основным программам начального, основного и среднего общего образования. </a:t>
            </a:r>
          </a:p>
          <a:p>
            <a:r>
              <a:rPr lang="ru-RU" sz="3200" b="1" dirty="0" smtClean="0">
                <a:latin typeface="Times New Roman" pitchFamily="18" charset="0"/>
                <a:cs typeface="Times New Roman" pitchFamily="18" charset="0"/>
              </a:rPr>
              <a:t>Он в т. ч. устанавливает особенности организации образовательной деятельности для учащихся с ограниченными возможностями здоровья</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3600" b="1" dirty="0" smtClean="0">
                <a:latin typeface="Times New Roman" pitchFamily="18" charset="0"/>
                <a:cs typeface="Times New Roman" pitchFamily="18" charset="0"/>
                <a:hlinkClick r:id="rId2"/>
              </a:rPr>
              <a:t>Приказ </a:t>
            </a:r>
            <a:r>
              <a:rPr lang="ru-RU" sz="3600" b="1" dirty="0" err="1" smtClean="0">
                <a:latin typeface="Times New Roman" pitchFamily="18" charset="0"/>
                <a:cs typeface="Times New Roman" pitchFamily="18" charset="0"/>
                <a:hlinkClick r:id="rId2"/>
              </a:rPr>
              <a:t>Минобрнауки</a:t>
            </a:r>
            <a:r>
              <a:rPr lang="ru-RU" sz="3600" b="1" dirty="0" smtClean="0">
                <a:latin typeface="Times New Roman" pitchFamily="18" charset="0"/>
                <a:cs typeface="Times New Roman" pitchFamily="18" charset="0"/>
                <a:hlinkClick r:id="rId2"/>
              </a:rPr>
              <a:t> России от 29.08.2013 № 1008 «Об утверждении Порядка организации и осуществления образовательной деятельности по дополнительным общеобразовательным программам»</a:t>
            </a:r>
            <a:endParaRPr lang="ru-RU" sz="3600" b="1" dirty="0" smtClean="0">
              <a:latin typeface="Times New Roman" pitchFamily="18" charset="0"/>
              <a:cs typeface="Times New Roman" pitchFamily="18" charset="0"/>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400" dirty="0" smtClean="0">
                <a:latin typeface="Times New Roman" pitchFamily="18" charset="0"/>
                <a:cs typeface="Times New Roman" pitchFamily="18" charset="0"/>
              </a:rPr>
              <a:t>Установлен порядок ведения образовательной деятельности по дополнительным общеобразовательным программам. </a:t>
            </a:r>
          </a:p>
          <a:p>
            <a:r>
              <a:rPr lang="ru-RU" sz="2400" dirty="0" smtClean="0">
                <a:latin typeface="Times New Roman" pitchFamily="18" charset="0"/>
                <a:cs typeface="Times New Roman" pitchFamily="18" charset="0"/>
              </a:rPr>
              <a:t>Закреплено, на что должна быть направлена такая деятельность. </a:t>
            </a:r>
          </a:p>
          <a:p>
            <a:r>
              <a:rPr lang="ru-RU" sz="2400" dirty="0" smtClean="0">
                <a:latin typeface="Times New Roman" pitchFamily="18" charset="0"/>
                <a:cs typeface="Times New Roman" pitchFamily="18" charset="0"/>
              </a:rPr>
              <a:t>Необходимо, чтобы она формировала и развивала творческие способности учащихся. </a:t>
            </a:r>
          </a:p>
          <a:p>
            <a:r>
              <a:rPr lang="ru-RU" sz="2400" dirty="0" smtClean="0">
                <a:latin typeface="Times New Roman" pitchFamily="18" charset="0"/>
                <a:cs typeface="Times New Roman" pitchFamily="18" charset="0"/>
              </a:rPr>
              <a:t>Обеспечивала их духовно-нравственное, патриотическое и трудовое воспитание. </a:t>
            </a:r>
          </a:p>
          <a:p>
            <a:r>
              <a:rPr lang="ru-RU" sz="2400" dirty="0" smtClean="0">
                <a:latin typeface="Times New Roman" pitchFamily="18" charset="0"/>
                <a:cs typeface="Times New Roman" pitchFamily="18" charset="0"/>
              </a:rPr>
              <a:t>Выявляла и поддерживала таланты. </a:t>
            </a:r>
          </a:p>
          <a:p>
            <a:r>
              <a:rPr lang="ru-RU" sz="2400" dirty="0" smtClean="0">
                <a:latin typeface="Times New Roman" pitchFamily="18" charset="0"/>
                <a:cs typeface="Times New Roman" pitchFamily="18" charset="0"/>
              </a:rPr>
              <a:t>Способствовала профориентации обучающихся, их социализации и адаптации к жизни в обществе.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260648"/>
            <a:ext cx="8183880" cy="6192688"/>
          </a:xfrm>
        </p:spPr>
        <p:txBody>
          <a:bodyPr>
            <a:normAutofit/>
          </a:bodyPr>
          <a:lstStyle/>
          <a:p>
            <a:r>
              <a:rPr lang="ru-RU" dirty="0" smtClean="0">
                <a:latin typeface="Times New Roman" pitchFamily="18" charset="0"/>
                <a:cs typeface="Times New Roman" pitchFamily="18" charset="0"/>
              </a:rPr>
              <a:t>Содержание дополнительных </a:t>
            </a:r>
            <a:r>
              <a:rPr lang="ru-RU" dirty="0" err="1" smtClean="0">
                <a:latin typeface="Times New Roman" pitchFamily="18" charset="0"/>
                <a:cs typeface="Times New Roman" pitchFamily="18" charset="0"/>
              </a:rPr>
              <a:t>общеразвивающих</a:t>
            </a:r>
            <a:r>
              <a:rPr lang="ru-RU" dirty="0" smtClean="0">
                <a:latin typeface="Times New Roman" pitchFamily="18" charset="0"/>
                <a:cs typeface="Times New Roman" pitchFamily="18" charset="0"/>
              </a:rPr>
              <a:t> и </a:t>
            </a:r>
            <a:r>
              <a:rPr lang="ru-RU" dirty="0" err="1" smtClean="0">
                <a:latin typeface="Times New Roman" pitchFamily="18" charset="0"/>
                <a:cs typeface="Times New Roman" pitchFamily="18" charset="0"/>
              </a:rPr>
              <a:t>предпрофессиональных</a:t>
            </a:r>
            <a:r>
              <a:rPr lang="ru-RU" dirty="0" smtClean="0">
                <a:latin typeface="Times New Roman" pitchFamily="18" charset="0"/>
                <a:cs typeface="Times New Roman" pitchFamily="18" charset="0"/>
              </a:rPr>
              <a:t> программ определяются самим учебным заведением. </a:t>
            </a:r>
          </a:p>
          <a:p>
            <a:r>
              <a:rPr lang="ru-RU" dirty="0" smtClean="0">
                <a:latin typeface="Times New Roman" pitchFamily="18" charset="0"/>
                <a:cs typeface="Times New Roman" pitchFamily="18" charset="0"/>
              </a:rPr>
              <a:t>Образовательный процесс проходит в группах (клубы, секции, кружки, лаборатории, студии, оркестры, творческие коллективы, ансамбли, театры и т. д.), а также индивидуально. </a:t>
            </a:r>
          </a:p>
          <a:p>
            <a:r>
              <a:rPr lang="ru-RU" dirty="0" smtClean="0">
                <a:latin typeface="Times New Roman" pitchFamily="18" charset="0"/>
                <a:cs typeface="Times New Roman" pitchFamily="18" charset="0"/>
              </a:rPr>
              <a:t>Количество учащихся, их возрастные категории, а также продолжительность занятий устанавливаются локальным нормативным актом.</a:t>
            </a:r>
          </a:p>
          <a:p>
            <a:r>
              <a:rPr lang="ru-RU" dirty="0" smtClean="0">
                <a:latin typeface="Times New Roman" pitchFamily="18" charset="0"/>
                <a:cs typeface="Times New Roman" pitchFamily="18" charset="0"/>
              </a:rPr>
              <a:t>Расписание составляется с учётом пожеланий учеников и их родителей (законных представителей). </a:t>
            </a:r>
          </a:p>
          <a:p>
            <a:endParaRPr lang="ru-RU" dirty="0" smtClean="0">
              <a:latin typeface="Times New Roman" pitchFamily="18" charset="0"/>
              <a:cs typeface="Times New Roman" pitchFamily="18" charset="0"/>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Каждый учащийся вправе заниматься в нескольких группах и менять их. </a:t>
            </a:r>
          </a:p>
          <a:p>
            <a:r>
              <a:rPr lang="ru-RU" dirty="0" smtClean="0">
                <a:latin typeface="Times New Roman" pitchFamily="18" charset="0"/>
                <a:cs typeface="Times New Roman" pitchFamily="18" charset="0"/>
              </a:rPr>
              <a:t>Могут использоваться различные образовательные технологии, в т. ч. дистанционные и электронное обучение. </a:t>
            </a:r>
          </a:p>
          <a:p>
            <a:r>
              <a:rPr lang="ru-RU" dirty="0" smtClean="0">
                <a:latin typeface="Times New Roman" pitchFamily="18" charset="0"/>
                <a:cs typeface="Times New Roman" pitchFamily="18" charset="0"/>
              </a:rPr>
              <a:t>Отдельное внимание уделено обучению лиц с ограниченными возможностями здоровья. </a:t>
            </a:r>
          </a:p>
          <a:p>
            <a:r>
              <a:rPr lang="ru-RU" dirty="0" smtClean="0">
                <a:latin typeface="Times New Roman" pitchFamily="18" charset="0"/>
                <a:cs typeface="Times New Roman" pitchFamily="18" charset="0"/>
              </a:rPr>
              <a:t>Так, им бесплатно предоставляются специальные учебники и услуги </a:t>
            </a:r>
            <a:r>
              <a:rPr lang="ru-RU" dirty="0" err="1" smtClean="0">
                <a:latin typeface="Times New Roman" pitchFamily="18" charset="0"/>
                <a:cs typeface="Times New Roman" pitchFamily="18" charset="0"/>
              </a:rPr>
              <a:t>сурдопереводчиков</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Прежнее типовое положение об образовательном учреждении </a:t>
            </a:r>
            <a:r>
              <a:rPr lang="ru-RU" dirty="0" err="1" smtClean="0">
                <a:latin typeface="Times New Roman" pitchFamily="18" charset="0"/>
                <a:cs typeface="Times New Roman" pitchFamily="18" charset="0"/>
              </a:rPr>
              <a:t>допобразования</a:t>
            </a:r>
            <a:r>
              <a:rPr lang="ru-RU" dirty="0" smtClean="0">
                <a:latin typeface="Times New Roman" pitchFamily="18" charset="0"/>
                <a:cs typeface="Times New Roman" pitchFamily="18" charset="0"/>
              </a:rPr>
              <a:t> детей признано утратившим силу.</a:t>
            </a:r>
          </a:p>
          <a:p>
            <a:endParaRPr lang="ru-RU" dirty="0" smtClean="0">
              <a:latin typeface="Times New Roman" pitchFamily="18" charset="0"/>
              <a:cs typeface="Times New Roman" pitchFamily="18" charset="0"/>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Письмо </a:t>
            </a:r>
            <a:r>
              <a:rPr lang="ru-RU" dirty="0" err="1" smtClean="0">
                <a:hlinkClick r:id="rId2"/>
              </a:rPr>
              <a:t>Минобрнауки</a:t>
            </a:r>
            <a:r>
              <a:rPr lang="ru-RU" dirty="0" smtClean="0">
                <a:hlinkClick r:id="rId2"/>
              </a:rPr>
              <a:t> России от 14.12.2015 № 09-3564 «О внеурочной деятельности и реализации дополнительных общеобразовательных программ» (вместе с «Методическими рекомендациями по организации внеурочной деятельности и реализации дополнительных общеобразовательных программ»)</a:t>
            </a:r>
            <a:endParaRPr lang="ru-RU" dirty="0" smtClean="0">
              <a:latin typeface="Times New Roman" pitchFamily="18" charset="0"/>
              <a:cs typeface="Times New Roman" pitchFamily="18" charset="0"/>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Определён порядок организации внеурочной деятельности и реализации дополнительных общеобразовательных программ в образовательных организациях. </a:t>
            </a:r>
          </a:p>
          <a:p>
            <a:r>
              <a:rPr lang="ru-RU" dirty="0" smtClean="0">
                <a:latin typeface="Times New Roman" pitchFamily="18" charset="0"/>
                <a:cs typeface="Times New Roman" pitchFamily="18" charset="0"/>
              </a:rPr>
              <a:t>Разъясняется, что внеурочная деятельность является обязательной, в то время как участие в реализации дополнительных общеобразовательных программ для детей является добровольным.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4. Образование обучающихся с ограниченными возможностями здоровья может быть организовано как совместно с другими обучающимися, так и в отдельных классах, группах или в отдельных организациях, осуществляющих образовательную деятельность.</a:t>
            </a:r>
            <a:endParaRPr lang="ru-RU" sz="2400" dirty="0">
              <a:effectLst>
                <a:outerShdw blurRad="38100" dist="38100" dir="2700000" algn="tl">
                  <a:srgbClr val="000000">
                    <a:alpha val="43137"/>
                  </a:srgbClr>
                </a:outerShdw>
              </a:effectLst>
              <a:latin typeface="Times New Roman" pitchFamily="18" charset="0"/>
              <a:ea typeface="+mj-ea"/>
              <a:cs typeface="Times New Roman" pitchFamily="18" charset="0"/>
            </a:endParaRPr>
          </a:p>
        </p:txBody>
      </p:sp>
    </p:spTree>
    <p:extLst>
      <p:ext uri="{BB962C8B-B14F-4D97-AF65-F5344CB8AC3E}">
        <p14:creationId xmlns="" xmlns:p14="http://schemas.microsoft.com/office/powerpoint/2010/main" val="13891577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Образовательная организация самостоятельно определяет объём часов, отводимых на внеурочную деятельность, в соответствии с содержательной и организационной спецификой своей основной образовательной программы, реализуя указанный объём часов как в учебное, так и в каникулярное время. </a:t>
            </a:r>
          </a:p>
          <a:p>
            <a:r>
              <a:rPr lang="ru-RU" dirty="0" smtClean="0">
                <a:latin typeface="Times New Roman" pitchFamily="18" charset="0"/>
                <a:cs typeface="Times New Roman" pitchFamily="18" charset="0"/>
              </a:rPr>
              <a:t>Внеурочная деятельность организуется по направлениям развития личности: спортивно-оздоровительное, духовно-нравственное, социальное, </a:t>
            </a:r>
            <a:r>
              <a:rPr lang="ru-RU" dirty="0" err="1" smtClean="0">
                <a:latin typeface="Times New Roman" pitchFamily="18" charset="0"/>
                <a:cs typeface="Times New Roman" pitchFamily="18" charset="0"/>
              </a:rPr>
              <a:t>общеинтеллектуальное</a:t>
            </a:r>
            <a:r>
              <a:rPr lang="ru-RU" dirty="0" smtClean="0">
                <a:latin typeface="Times New Roman" pitchFamily="18" charset="0"/>
                <a:cs typeface="Times New Roman" pitchFamily="18" charset="0"/>
              </a:rPr>
              <a:t>, общекультурное. </a:t>
            </a:r>
          </a:p>
          <a:p>
            <a:endParaRPr lang="ru-RU" dirty="0" smtClean="0">
              <a:latin typeface="Times New Roman" pitchFamily="18" charset="0"/>
              <a:cs typeface="Times New Roman" pitchFamily="18" charset="0"/>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fontScale="92500"/>
          </a:bodyPr>
          <a:lstStyle/>
          <a:p>
            <a:r>
              <a:rPr lang="ru-RU" dirty="0" smtClean="0">
                <a:latin typeface="Times New Roman" pitchFamily="18" charset="0"/>
                <a:cs typeface="Times New Roman" pitchFamily="18" charset="0"/>
              </a:rPr>
              <a:t>Дополнительное образование детей обеспечивает их адаптацию к жизни в обществе, профессиональную ориентацию, а также выявление и поддержку детей, проявивших выдающиеся способности. </a:t>
            </a:r>
          </a:p>
          <a:p>
            <a:r>
              <a:rPr lang="ru-RU" dirty="0" smtClean="0">
                <a:latin typeface="Times New Roman" pitchFamily="18" charset="0"/>
                <a:cs typeface="Times New Roman" pitchFamily="18" charset="0"/>
              </a:rPr>
              <a:t>Дополнительные общеобразовательные программы для детей должны учитывать возрастные и индивидуальные особенности детей. </a:t>
            </a:r>
          </a:p>
          <a:p>
            <a:r>
              <a:rPr lang="ru-RU" dirty="0" smtClean="0">
                <a:latin typeface="Times New Roman" pitchFamily="18" charset="0"/>
                <a:cs typeface="Times New Roman" pitchFamily="18" charset="0"/>
              </a:rPr>
              <a:t>Организации, осуществляющие образовательную деятельность, организуют образовательный процесс в соответствии с индивидуальными учебными планами в объединениях по интересам, сформированных в группы учащихся одного возраста или разных возрастных категорий. </a:t>
            </a:r>
          </a:p>
          <a:p>
            <a:endParaRPr lang="ru-RU" dirty="0" smtClean="0">
              <a:latin typeface="Times New Roman" pitchFamily="18" charset="0"/>
              <a:cs typeface="Times New Roman" pitchFamily="18" charset="0"/>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Продолжительность занятий в объединениях устанавливается локальным нормативным актом организации дополнительного образования, реализующей дополнительные общеобразовательные программы различной направленности. </a:t>
            </a:r>
          </a:p>
          <a:p>
            <a:r>
              <a:rPr lang="ru-RU" dirty="0" smtClean="0">
                <a:latin typeface="Times New Roman" pitchFamily="18" charset="0"/>
                <a:cs typeface="Times New Roman" pitchFamily="18" charset="0"/>
              </a:rPr>
              <a:t>В приказе также приводятся ответы на наиболее распространённые вопросы по организации внеурочной деятельности в рамках реализации федеральных государственных образовательных стандартов общего образования.</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10.12.2012 №07-832 «О методических рекомендациях по организации обучения на дому детей-инвалидов с использованием дистанционных образовательных технологий»</a:t>
            </a:r>
            <a:endParaRPr lang="ru-RU" b="1" dirty="0" smtClean="0">
              <a:latin typeface="Times New Roman" pitchFamily="18" charset="0"/>
              <a:cs typeface="Times New Roman" pitchFamily="18" charset="0"/>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Разработаны методические рекомендации по организации обучения на дому детей-инвалидов с использованием дистанционных образовательных технологий. </a:t>
            </a:r>
          </a:p>
          <a:p>
            <a:r>
              <a:rPr lang="ru-RU" dirty="0" smtClean="0">
                <a:latin typeface="Times New Roman" pitchFamily="18" charset="0"/>
                <a:cs typeface="Times New Roman" pitchFamily="18" charset="0"/>
              </a:rPr>
              <a:t>Сформированы три основные модели внедрения ДОТ при обучении детей-инвалидов и основные положения организации обучения детей-инвалидов с использованием дистанционных форм.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Разъясняется нормативно-правовая база организации дистанционных форм обучения. </a:t>
            </a:r>
          </a:p>
          <a:p>
            <a:r>
              <a:rPr lang="ru-RU" dirty="0" smtClean="0">
                <a:latin typeface="Times New Roman" pitchFamily="18" charset="0"/>
                <a:cs typeface="Times New Roman" pitchFamily="18" charset="0"/>
              </a:rPr>
              <a:t>Определены механизмы материального стимулирования педагогов. </a:t>
            </a:r>
          </a:p>
          <a:p>
            <a:r>
              <a:rPr lang="ru-RU" dirty="0" smtClean="0">
                <a:latin typeface="Times New Roman" pitchFamily="18" charset="0"/>
                <a:cs typeface="Times New Roman" pitchFamily="18" charset="0"/>
              </a:rPr>
              <a:t>В приложениях представлены примеры учебных планов, образец должностной инструкции учителя, примерные правила проведения уроков, контрольных работ с использованием ДОТ.</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09.04.2014 №НТ-392/07 «Об итоговой аттестации обучающихся с ограниченными возможностями здоровья»</a:t>
            </a:r>
            <a:endParaRPr lang="ru-RU" b="1" dirty="0" smtClean="0">
              <a:latin typeface="Times New Roman" pitchFamily="18" charset="0"/>
              <a:cs typeface="Times New Roman" pitchFamily="18" charset="0"/>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Направлены</a:t>
            </a:r>
            <a:r>
              <a:rPr lang="ru-RU" dirty="0" smtClean="0"/>
              <a:t> </a:t>
            </a:r>
            <a:r>
              <a:rPr lang="ru-RU" dirty="0" smtClean="0">
                <a:latin typeface="Times New Roman" pitchFamily="18" charset="0"/>
                <a:cs typeface="Times New Roman" pitchFamily="18" charset="0"/>
              </a:rPr>
              <a:t>разъяснения в части полномочий </a:t>
            </a:r>
            <a:r>
              <a:rPr lang="ru-RU" dirty="0" err="1" smtClean="0">
                <a:latin typeface="Times New Roman" pitchFamily="18" charset="0"/>
                <a:cs typeface="Times New Roman" pitchFamily="18" charset="0"/>
              </a:rPr>
              <a:t>психолого-медико-педагогических</a:t>
            </a:r>
            <a:r>
              <a:rPr lang="ru-RU" dirty="0" smtClean="0">
                <a:latin typeface="Times New Roman" pitchFamily="18" charset="0"/>
                <a:cs typeface="Times New Roman" pitchFamily="18" charset="0"/>
              </a:rPr>
              <a:t> комиссий по вопросам итоговой аттестации обучающихся с ограниченными возможностями здоровья. </a:t>
            </a:r>
          </a:p>
          <a:p>
            <a:r>
              <a:rPr lang="ru-RU" dirty="0" smtClean="0">
                <a:latin typeface="Times New Roman" pitchFamily="18" charset="0"/>
                <a:cs typeface="Times New Roman" pitchFamily="18" charset="0"/>
              </a:rPr>
              <a:t>В приложении даётся разъяснение определения «обучающиеся с ОВЗ», «дети-инвалиды». </a:t>
            </a:r>
          </a:p>
          <a:p>
            <a:r>
              <a:rPr lang="ru-RU" dirty="0" smtClean="0">
                <a:latin typeface="Times New Roman" pitchFamily="18" charset="0"/>
                <a:cs typeface="Times New Roman" pitchFamily="18" charset="0"/>
              </a:rPr>
              <a:t>Определены формы и порядок проведения ГИА для детей с ОВЗ, а также порядок работы ПМПК.</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13.11.2014 №ВК-2422/07 «О сохранении сети отдельных организаций, осуществляющих образовательную деятельность по АООП»</a:t>
            </a:r>
            <a:endParaRPr lang="ru-RU" b="1" dirty="0" smtClean="0">
              <a:hlinkClick r:id="rId3"/>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sz="3200" dirty="0" smtClean="0">
                <a:latin typeface="Times New Roman" pitchFamily="18" charset="0"/>
                <a:cs typeface="Times New Roman" pitchFamily="18" charset="0"/>
              </a:rPr>
              <a:t>Разъясняется необходимость сохранения образовательных организаций, осуществляющих образовательную деятельность по АООП. </a:t>
            </a:r>
          </a:p>
          <a:p>
            <a:r>
              <a:rPr lang="ru-RU" sz="3200" dirty="0" smtClean="0">
                <a:latin typeface="Times New Roman" pitchFamily="18" charset="0"/>
                <a:cs typeface="Times New Roman" pitchFamily="18" charset="0"/>
              </a:rPr>
              <a:t>Указаны требования к кадровому обеспечению специалистами, осуществляющими коррекционную работу, комплексное </a:t>
            </a:r>
            <a:r>
              <a:rPr lang="ru-RU" sz="3200" dirty="0" err="1" smtClean="0">
                <a:latin typeface="Times New Roman" pitchFamily="18" charset="0"/>
                <a:cs typeface="Times New Roman" pitchFamily="18" charset="0"/>
              </a:rPr>
              <a:t>психолого-медико-педагогическое</a:t>
            </a:r>
            <a:r>
              <a:rPr lang="ru-RU" sz="3200" dirty="0" smtClean="0">
                <a:latin typeface="Times New Roman" pitchFamily="18" charset="0"/>
                <a:cs typeface="Times New Roman" pitchFamily="18" charset="0"/>
              </a:rPr>
              <a:t> сопровождение</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lnSpcReduction="10000"/>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5. Отдельные организации, осуществляющие образовательную деятельность по адаптированным основным общеобразовательным программам, создаются органами государственной власти субъектов Российской Федерации для глухих, слабослышащих, позднооглохших, слепых, слабовидящих, с тяжелыми нарушениями речи, с нарушениями опорно-двигательного аппарата, с задержкой психического развития, с умственной отсталостью, с расстройствами </a:t>
            </a:r>
            <a:r>
              <a:rPr lang="ru-RU" sz="2400" dirty="0" err="1" smtClean="0">
                <a:effectLst>
                  <a:outerShdw blurRad="38100" dist="38100" dir="2700000" algn="tl">
                    <a:srgbClr val="000000">
                      <a:alpha val="43137"/>
                    </a:srgbClr>
                  </a:outerShdw>
                </a:effectLst>
                <a:latin typeface="Times New Roman" pitchFamily="18" charset="0"/>
                <a:ea typeface="+mj-ea"/>
                <a:cs typeface="Times New Roman" pitchFamily="18" charset="0"/>
              </a:rPr>
              <a:t>аутистического</a:t>
            </a: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 спектра, со сложными дефектами и других обучающихся с ограниченными возможностями здоровья.</a:t>
            </a:r>
          </a:p>
        </p:txBody>
      </p:sp>
    </p:spTree>
    <p:extLst>
      <p:ext uri="{BB962C8B-B14F-4D97-AF65-F5344CB8AC3E}">
        <p14:creationId xmlns="" xmlns:p14="http://schemas.microsoft.com/office/powerpoint/2010/main" val="13891577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14.07.2014 № ВК-1440/07 «О центрах психолого-педагогической, медицинской и социальной помощи»</a:t>
            </a:r>
            <a:endParaRPr lang="ru-RU" b="1" dirty="0" smtClean="0">
              <a:hlinkClick r:id="rId3"/>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3200" dirty="0" smtClean="0">
                <a:latin typeface="Times New Roman" pitchFamily="18" charset="0"/>
                <a:cs typeface="Times New Roman" pitchFamily="18" charset="0"/>
              </a:rPr>
              <a:t>Разъясняется, что Центры, реализующие основные общеобразовательные программы дошкольного образования, дополнительные образовательные программы, программы профессионального обучения, относятся к организациям, осуществляющим обучение. </a:t>
            </a:r>
          </a:p>
          <a:p>
            <a:pPr>
              <a:buNone/>
            </a:pPr>
            <a:endParaRPr lang="ru-RU" sz="3200" dirty="0" smtClean="0">
              <a:latin typeface="Times New Roman" pitchFamily="18" charset="0"/>
              <a:cs typeface="Times New Roman" pitchFamily="18" charset="0"/>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Образовательная деятельность по основным общеобразовательным программам дошкольного образования, дополнительным образовательным программам, программам профессионального обучения подлежит лицензированию в соответствии с законодательством РФ.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Центры созданы для обеспечения психолого-педагогического сопровождения детей младенческого, раннего и дошкольного возраста с высоким риском развития ограничений жизнедеятельности, с выявленными ограничениями жизнедеятельности и установленной инвалидностью, а также их семей, с целью поддержки развития и адаптации личности этих детей, содействия их включению в образовательную среду. </a:t>
            </a:r>
          </a:p>
          <a:p>
            <a:pPr>
              <a:buNone/>
            </a:pPr>
            <a:endParaRPr lang="ru-RU" sz="3200" dirty="0" smtClean="0">
              <a:latin typeface="Times New Roman" pitchFamily="18" charset="0"/>
              <a:cs typeface="Times New Roman" pitchFamily="18" charset="0"/>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В Центрах </a:t>
            </a:r>
            <a:r>
              <a:rPr lang="ru-RU" dirty="0" err="1" smtClean="0">
                <a:latin typeface="Times New Roman" pitchFamily="18" charset="0"/>
                <a:cs typeface="Times New Roman" pitchFamily="18" charset="0"/>
              </a:rPr>
              <a:t>ППМС-помощи</a:t>
            </a:r>
            <a:r>
              <a:rPr lang="ru-RU" dirty="0" smtClean="0">
                <a:latin typeface="Times New Roman" pitchFamily="18" charset="0"/>
                <a:cs typeface="Times New Roman" pitchFamily="18" charset="0"/>
              </a:rPr>
              <a:t> могут создаваться подразделения, предоставляющие услуги ранней помощи: службы ранней помощи, </a:t>
            </a:r>
            <a:r>
              <a:rPr lang="ru-RU" dirty="0" err="1" smtClean="0">
                <a:latin typeface="Times New Roman" pitchFamily="18" charset="0"/>
                <a:cs typeface="Times New Roman" pitchFamily="18" charset="0"/>
              </a:rPr>
              <a:t>лекотеки</a:t>
            </a:r>
            <a:r>
              <a:rPr lang="ru-RU" dirty="0" smtClean="0">
                <a:latin typeface="Times New Roman" pitchFamily="18" charset="0"/>
                <a:cs typeface="Times New Roman" pitchFamily="18" charset="0"/>
              </a:rPr>
              <a:t>, консультационные пункты.</a:t>
            </a:r>
          </a:p>
          <a:p>
            <a:r>
              <a:rPr lang="ru-RU" dirty="0" smtClean="0">
                <a:latin typeface="Times New Roman" pitchFamily="18" charset="0"/>
                <a:cs typeface="Times New Roman" pitchFamily="18" charset="0"/>
              </a:rPr>
              <a:t>Разъясняется, что Центры, реализующие основные общеобразовательные программы дошкольного образования, дополнительные образовательные программы, программы профессионального обучения, относятся к организациям, осуществляющим обучение.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3200" dirty="0" smtClean="0">
                <a:latin typeface="Times New Roman" pitchFamily="18" charset="0"/>
                <a:cs typeface="Times New Roman" pitchFamily="18" charset="0"/>
              </a:rPr>
              <a:t>Образовательная деятельность по основным общеобразовательным программам дошкольного образования, дополнительным образовательным программам, программам профессионального обучения подлежит лицензированию в соответствии с законодательством РФ.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400" dirty="0" smtClean="0">
                <a:latin typeface="Times New Roman" pitchFamily="18" charset="0"/>
                <a:cs typeface="Times New Roman" pitchFamily="18" charset="0"/>
              </a:rPr>
              <a:t>Центры созданы для обеспечения психолого-педагогического сопровождения детей младенческого, раннего и дошкольного возраста с высоким риском развития ограничений жизнедеятельности, с выявленными ограничениями жизнедеятельности и установленной инвалидностью, а также их семей, с целью поддержки развития и адаптации личности этих детей, содействия их включению в образовательную среду. В Центрах </a:t>
            </a:r>
            <a:r>
              <a:rPr lang="ru-RU" sz="2400" dirty="0" err="1" smtClean="0">
                <a:latin typeface="Times New Roman" pitchFamily="18" charset="0"/>
                <a:cs typeface="Times New Roman" pitchFamily="18" charset="0"/>
              </a:rPr>
              <a:t>ППМС-помощи</a:t>
            </a:r>
            <a:r>
              <a:rPr lang="ru-RU" sz="2400" dirty="0" smtClean="0">
                <a:latin typeface="Times New Roman" pitchFamily="18" charset="0"/>
                <a:cs typeface="Times New Roman" pitchFamily="18" charset="0"/>
              </a:rPr>
              <a:t> могут создаваться подразделения, предоставляющие услуги ранней помощи: службы ранней помощи, </a:t>
            </a:r>
            <a:r>
              <a:rPr lang="ru-RU" sz="2400" dirty="0" err="1" smtClean="0">
                <a:latin typeface="Times New Roman" pitchFamily="18" charset="0"/>
                <a:cs typeface="Times New Roman" pitchFamily="18" charset="0"/>
              </a:rPr>
              <a:t>лекотеки</a:t>
            </a:r>
            <a:r>
              <a:rPr lang="ru-RU" sz="2400" dirty="0" smtClean="0">
                <a:latin typeface="Times New Roman" pitchFamily="18" charset="0"/>
                <a:cs typeface="Times New Roman" pitchFamily="18" charset="0"/>
              </a:rPr>
              <a:t>, консультационные пункты.</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23.03.2000 №27/901-6 «О </a:t>
            </a:r>
            <a:r>
              <a:rPr lang="ru-RU" b="1" dirty="0" err="1" smtClean="0">
                <a:hlinkClick r:id="rId2"/>
              </a:rPr>
              <a:t>психолого-медико-педагогическом</a:t>
            </a:r>
            <a:r>
              <a:rPr lang="ru-RU" b="1" dirty="0" smtClean="0">
                <a:hlinkClick r:id="rId2"/>
              </a:rPr>
              <a:t> консилиуме (ПМПК) образовательного учреждения»</a:t>
            </a:r>
            <a:endParaRPr lang="ru-RU" b="1" dirty="0" smtClean="0">
              <a:hlinkClick r:id="rId3"/>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Разработаны методические рекомендации о порядке создания и организации работы ПМПК ОУ. </a:t>
            </a:r>
          </a:p>
          <a:p>
            <a:r>
              <a:rPr lang="ru-RU" dirty="0" smtClean="0">
                <a:latin typeface="Times New Roman" pitchFamily="18" charset="0"/>
                <a:cs typeface="Times New Roman" pitchFamily="18" charset="0"/>
              </a:rPr>
              <a:t>Определены цель, задачи, условия работы и состав ПМПК; </a:t>
            </a:r>
          </a:p>
          <a:p>
            <a:r>
              <a:rPr lang="ru-RU" dirty="0" smtClean="0">
                <a:latin typeface="Times New Roman" pitchFamily="18" charset="0"/>
                <a:cs typeface="Times New Roman" pitchFamily="18" charset="0"/>
              </a:rPr>
              <a:t>формы учёта деятельности ПМПК (формы журнала записи детей на ПМПК, регистрации заключений и рекомендаций специалистов, коллегиального заключения и рекомендаций ПМПК, карта (папка) развития обучающегося, воспитанника).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Определён порядок взаимодействия ПМПК ОУ с родителями (законными представителями) ребёнка и территориальными ПМПК. </a:t>
            </a:r>
          </a:p>
          <a:p>
            <a:r>
              <a:rPr lang="ru-RU" dirty="0" smtClean="0">
                <a:latin typeface="Times New Roman" pitchFamily="18" charset="0"/>
                <a:cs typeface="Times New Roman" pitchFamily="18" charset="0"/>
              </a:rPr>
              <a:t>В приложении представлены образцы договора между образовательным учреждением и родителями (законными представителями) обучающегося, воспитанника ОУ о его </a:t>
            </a:r>
            <a:r>
              <a:rPr lang="ru-RU" dirty="0" err="1" smtClean="0">
                <a:latin typeface="Times New Roman" pitchFamily="18" charset="0"/>
                <a:cs typeface="Times New Roman" pitchFamily="18" charset="0"/>
              </a:rPr>
              <a:t>психолого-медико-педагогическом</a:t>
            </a:r>
            <a:r>
              <a:rPr lang="ru-RU" dirty="0" smtClean="0">
                <a:latin typeface="Times New Roman" pitchFamily="18" charset="0"/>
                <a:cs typeface="Times New Roman" pitchFamily="18" charset="0"/>
              </a:rPr>
              <a:t> обследовании и сопровождении, образцы договора о взаимодействии ПМПК и ПМПК ОУ.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6. Особенности организации образовательной деятельности для обучающихся с ограниченными возможностями здоровья определяются федеральным органом исполнительной власти, осуществляющим функции по выработке государственной политики и нормативно-правовому регулированию в сфере образования, совместно с федеральным органом исполнительной власти, осуществляющим функции по выработке государственной политики и нормативно-правовому регулированию в сфере социальной защиты населения.</a:t>
            </a:r>
          </a:p>
        </p:txBody>
      </p:sp>
    </p:spTree>
    <p:extLst>
      <p:ext uri="{BB962C8B-B14F-4D97-AF65-F5344CB8AC3E}">
        <p14:creationId xmlns="" xmlns:p14="http://schemas.microsoft.com/office/powerpoint/2010/main" val="13891577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07.06.2013 № ИР-535/07 «О коррекционном и инклюзивном образовании»</a:t>
            </a:r>
            <a:endParaRPr lang="ru-RU" b="1" dirty="0" smtClean="0">
              <a:hlinkClick r:id="rId3"/>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Отмечено, что основные направления совместного обучения детей с ОВЗ и сверстников, не имеющих нарушений развития, отражены в рекомендациях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по созданию условий для получения образования детьми с ОВЗ и детьми-инвалидами в субъекте РФ (письмо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18.04.2008 № АФ-150/06).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pPr>
              <a:buNone/>
            </a:pPr>
            <a:r>
              <a:rPr lang="ru-RU" sz="2400" dirty="0" smtClean="0">
                <a:latin typeface="Times New Roman" pitchFamily="18" charset="0"/>
                <a:cs typeface="Times New Roman" pitchFamily="18" charset="0"/>
              </a:rPr>
              <a:t>   Разъясняется: </a:t>
            </a:r>
          </a:p>
          <a:p>
            <a:r>
              <a:rPr lang="ru-RU" sz="2400" dirty="0" smtClean="0">
                <a:latin typeface="Times New Roman" pitchFamily="18" charset="0"/>
                <a:cs typeface="Times New Roman" pitchFamily="18" charset="0"/>
              </a:rPr>
              <a:t>что в рамках реализации программы «Доступная среда» реализуются мероприятия по оснащению обычных ОУ специальным оборудованием и приспособлениями для беспрепятственного доступа и обучения детей-инвалидов, в том числе с нарушениями зрения, слуха, ОДА; </a:t>
            </a:r>
          </a:p>
          <a:p>
            <a:r>
              <a:rPr lang="ru-RU" sz="2400" dirty="0" smtClean="0">
                <a:latin typeface="Times New Roman" pitchFamily="18" charset="0"/>
                <a:cs typeface="Times New Roman" pitchFamily="18" charset="0"/>
              </a:rPr>
              <a:t>что развитие инклюзивных форм обучения инвалидов должно осуществляться на основе планирования и реализации комплекса мер, обеспечивающих соблюдение требований к организации данного вида деятельности (включая наличие материальной базы, специальных образовательных программ, подготовку педагогических кадров, проведение разъяснительной работы с обучающимися и их родителями).</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endParaRPr lang="ru-RU" b="1" dirty="0" smtClean="0">
              <a:hlinkClick r:id="rId2"/>
            </a:endParaRPr>
          </a:p>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24.02.2016 № 07-756 «О проведении мониторинга»</a:t>
            </a:r>
            <a:endParaRPr lang="ru-RU" b="1" dirty="0" smtClean="0">
              <a:hlinkClick r:id="rId3"/>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400" dirty="0" smtClean="0">
                <a:latin typeface="Times New Roman" pitchFamily="18" charset="0"/>
                <a:cs typeface="Times New Roman" pitchFamily="18" charset="0"/>
              </a:rPr>
              <a:t>Указан период проведения мониторинга степени готовности образовательных организаций к внедрению ФГОС образования обучающихся с ОВЗ (15.04.2016 – 15.10.2016) и алгоритм действий ответственного сотрудника, обеспечивающего поддержку мониторинга в субъекте РФ.</a:t>
            </a:r>
          </a:p>
          <a:p>
            <a:r>
              <a:rPr lang="ru-RU" sz="2400" dirty="0" smtClean="0">
                <a:latin typeface="Times New Roman" pitchFamily="18" charset="0"/>
                <a:cs typeface="Times New Roman" pitchFamily="18" charset="0"/>
              </a:rPr>
              <a:t>Представлен срок проведения (март 2016 – ноябрь 2016) и программа семинара «Актуальные вопросы введения ФГОС НОО ОВЗ и ФГОС образования обучающихся с умственной отсталостью (интеллектуальными нарушениями)»</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pPr algn="ctr">
              <a:buNone/>
            </a:pPr>
            <a:r>
              <a:rPr lang="ru-RU" sz="2000" b="1" dirty="0" smtClean="0">
                <a:hlinkClick r:id="rId2"/>
              </a:rPr>
              <a:t>Федеральный перечень отдельных общеобразовательных организаций, осуществляющих обучение по адаптированным основным общеобразовательным программам для обучающихся с ограниченными возможностями здоровья, включённых в реализацию мероприятия «Создание условий для обучения детей-инвалидов в дошкольных образовательных, общеобразовательных организациях, организациях дополнительного образования детей (в организациях, осуществляющих образовательную деятельность по АООП), в том числе создание архитектурной доступности и оснащение оборудованием» государственной программы РФ «Доступная среда» на 2011–2020 годы</a:t>
            </a:r>
            <a:endParaRPr lang="ru-RU" sz="2000" b="1" dirty="0" smtClean="0">
              <a:hlinkClick r:id="rId3"/>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sz="3200" dirty="0" smtClean="0">
                <a:latin typeface="Times New Roman" pitchFamily="18" charset="0"/>
                <a:cs typeface="Times New Roman" pitchFamily="18" charset="0"/>
              </a:rPr>
              <a:t>Представлен перечень отдельных образовательных организаций, осуществляющих обучение по АООП для обучающихся с ОВЗ в субъектах РФ.</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3"/>
              </a:rPr>
              <a:t>Письмо </a:t>
            </a:r>
            <a:r>
              <a:rPr lang="ru-RU" b="1" dirty="0" err="1" smtClean="0">
                <a:hlinkClick r:id="rId3"/>
              </a:rPr>
              <a:t>Минобрнауки</a:t>
            </a:r>
            <a:r>
              <a:rPr lang="ru-RU" b="1" dirty="0" smtClean="0">
                <a:hlinkClick r:id="rId3"/>
              </a:rPr>
              <a:t> России от 29.03.2016 № ВК-641/09 «О направлении методических рекомендаций»</a:t>
            </a:r>
            <a:endParaRPr lang="ru-RU" b="1" dirty="0" smtClean="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3200" dirty="0" smtClean="0">
                <a:latin typeface="Times New Roman" pitchFamily="18" charset="0"/>
                <a:cs typeface="Times New Roman" pitchFamily="18" charset="0"/>
              </a:rPr>
              <a:t>Разработаны методические рекомендации по реализации адаптированных дополнительных общеобразовательных программ (АДОП), способствующих социально-психологической реабилитации, профессиональному самоопределению детей с ОВЗ, детей-инвалидов с учётом их особых образовательных потребностей</a:t>
            </a:r>
          </a:p>
          <a:p>
            <a:endParaRPr lang="ru-RU" sz="2400" dirty="0" smtClean="0">
              <a:latin typeface="Times New Roman" pitchFamily="18" charset="0"/>
              <a:cs typeface="Times New Roman" pitchFamily="18" charset="0"/>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Описаны ожидаемые результаты реализации Концепции развития </a:t>
            </a:r>
            <a:r>
              <a:rPr lang="ru-RU" dirty="0" err="1" smtClean="0">
                <a:latin typeface="Times New Roman" pitchFamily="18" charset="0"/>
                <a:cs typeface="Times New Roman" pitchFamily="18" charset="0"/>
              </a:rPr>
              <a:t>ДОд</a:t>
            </a:r>
            <a:r>
              <a:rPr lang="ru-RU" dirty="0" smtClean="0">
                <a:latin typeface="Times New Roman" pitchFamily="18" charset="0"/>
                <a:cs typeface="Times New Roman" pitchFamily="18" charset="0"/>
              </a:rPr>
              <a:t> от 04.09.2014 №1726-р и Плана мероприятий на 2015–2020 годы по реализации Концепции развития </a:t>
            </a:r>
            <a:r>
              <a:rPr lang="ru-RU" dirty="0" err="1" smtClean="0">
                <a:latin typeface="Times New Roman" pitchFamily="18" charset="0"/>
                <a:cs typeface="Times New Roman" pitchFamily="18" charset="0"/>
              </a:rPr>
              <a:t>ДОд</a:t>
            </a:r>
            <a:r>
              <a:rPr lang="ru-RU" dirty="0" smtClean="0">
                <a:latin typeface="Times New Roman" pitchFamily="18" charset="0"/>
                <a:cs typeface="Times New Roman" pitchFamily="18" charset="0"/>
              </a:rPr>
              <a:t> от 24.04.2015 №729-р. Они связаны с качеством и доступностью образовательных услуг для всех категорий детей. Сформулированы требования к результатам АДОП (предметным, </a:t>
            </a:r>
            <a:r>
              <a:rPr lang="ru-RU" dirty="0" err="1" smtClean="0">
                <a:latin typeface="Times New Roman" pitchFamily="18" charset="0"/>
                <a:cs typeface="Times New Roman" pitchFamily="18" charset="0"/>
              </a:rPr>
              <a:t>метапредметным</a:t>
            </a:r>
            <a:r>
              <a:rPr lang="ru-RU" dirty="0" smtClean="0">
                <a:latin typeface="Times New Roman" pitchFamily="18" charset="0"/>
                <a:cs typeface="Times New Roman" pitchFamily="18" charset="0"/>
              </a:rPr>
              <a:t>, личностным), структуре, условиям реализации АДОП.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0" algn="just">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7. Обучающиеся с ограниченными возможностями здоровья, проживающие в организации, осуществляющей образовательную деятельность, находятся на полном государственном обеспечении и обеспечиваются питанием, одеждой, обувью, мягким и жестким инвентарем. Иные обучающиеся с ограниченными возможностями здоровья обеспечиваются бесплатным двухразовым питанием.</a:t>
            </a:r>
          </a:p>
        </p:txBody>
      </p:sp>
    </p:spTree>
    <p:extLst>
      <p:ext uri="{BB962C8B-B14F-4D97-AF65-F5344CB8AC3E}">
        <p14:creationId xmlns="" xmlns:p14="http://schemas.microsoft.com/office/powerpoint/2010/main" val="13891577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400" dirty="0" smtClean="0">
                <a:latin typeface="Times New Roman" pitchFamily="18" charset="0"/>
                <a:cs typeface="Times New Roman" pitchFamily="18" charset="0"/>
              </a:rPr>
              <a:t>Описаны условия адаптации ДОП с учётом особых образовательных потребностей детей с ОВЗ, условия получения образования и адаптации программ дополнительного образования для слепых и слабовидящих детей, обучающихся с НОДА, нарушением слуха, РАС, ЗПР, ТНР. </a:t>
            </a:r>
          </a:p>
          <a:p>
            <a:r>
              <a:rPr lang="ru-RU" sz="2400" dirty="0" smtClean="0">
                <a:latin typeface="Times New Roman" pitchFamily="18" charset="0"/>
                <a:cs typeface="Times New Roman" pitchFamily="18" charset="0"/>
              </a:rPr>
              <a:t>Представлены формы и методы организации образовательной деятельности в ДО. Описаны особенности организации очной, дистанционной, </a:t>
            </a:r>
            <a:r>
              <a:rPr lang="ru-RU" sz="2400" dirty="0" err="1" smtClean="0">
                <a:latin typeface="Times New Roman" pitchFamily="18" charset="0"/>
                <a:cs typeface="Times New Roman" pitchFamily="18" charset="0"/>
              </a:rPr>
              <a:t>очно-заочной</a:t>
            </a:r>
            <a:r>
              <a:rPr lang="ru-RU" sz="2400" dirty="0" smtClean="0">
                <a:latin typeface="Times New Roman" pitchFamily="18" charset="0"/>
                <a:cs typeface="Times New Roman" pitchFamily="18" charset="0"/>
              </a:rPr>
              <a:t> форм обучения. Описывается проектная деятельность как метод ДО. В документе представлен список определений и сокращений.</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err="1" smtClean="0">
                <a:hlinkClick r:id="rId2"/>
              </a:rPr>
              <a:t>Минобрнауки</a:t>
            </a:r>
            <a:r>
              <a:rPr lang="ru-RU" b="1" dirty="0" smtClean="0">
                <a:hlinkClick r:id="rId2"/>
              </a:rPr>
              <a:t> России от 12.02.2016 № ВК-270/07 «Об обеспечении условий доступности для инвалидов объектов и услуг в сфере образования»</a:t>
            </a:r>
            <a:endParaRPr lang="ru-RU" b="1" dirty="0" smtClean="0">
              <a:latin typeface="Times New Roman" pitchFamily="18" charset="0"/>
              <a:cs typeface="Times New Roman" pitchFamily="18" charset="0"/>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332656"/>
            <a:ext cx="8183880" cy="6120680"/>
          </a:xfrm>
        </p:spPr>
        <p:txBody>
          <a:bodyPr>
            <a:noAutofit/>
          </a:bodyPr>
          <a:lstStyle/>
          <a:p>
            <a:pPr>
              <a:buNone/>
            </a:pPr>
            <a:r>
              <a:rPr lang="ru-RU" dirty="0" smtClean="0">
                <a:latin typeface="Times New Roman" pitchFamily="18" charset="0"/>
                <a:cs typeface="Times New Roman" pitchFamily="18" charset="0"/>
              </a:rPr>
              <a:t>   Письмом направляются разъяснения по исполнению:</a:t>
            </a:r>
          </a:p>
          <a:p>
            <a:r>
              <a:rPr lang="ru-RU" dirty="0" smtClean="0">
                <a:latin typeface="Times New Roman" pitchFamily="18" charset="0"/>
                <a:cs typeface="Times New Roman" pitchFamily="18" charset="0"/>
              </a:rPr>
              <a:t>приказа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09.11.2015 №1309 «Об утверждении Порядка обеспечения условий доступности для инвалидов объектов и предоставляемых услуг в сфере образования, а также оказания им необходимой помощи»</a:t>
            </a:r>
          </a:p>
          <a:p>
            <a:r>
              <a:rPr lang="ru-RU" dirty="0" smtClean="0">
                <a:latin typeface="Times New Roman" pitchFamily="18" charset="0"/>
                <a:cs typeface="Times New Roman" pitchFamily="18" charset="0"/>
              </a:rPr>
              <a:t>приказа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02.12.2015 № 1399 «Об утверждении плана мероприятий («дорожной карты») по повышению значений показателей доступности для инвалидов объектов и предоставляемых на них услуг в сфере образования». </a:t>
            </a:r>
          </a:p>
        </p:txBody>
      </p:sp>
    </p:spTree>
  </p:cSld>
  <p:clrMapOvr>
    <a:overrideClrMapping bg1="lt1" tx1="dk1" bg2="lt2" tx2="dk2" accent1="accent1" accent2="accent2" accent3="accent3" accent4="accent4" accent5="accent5" accent6="accent6" hlink="hlink" folHlink="folHlink"/>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pPr>
              <a:buNone/>
            </a:pPr>
            <a:r>
              <a:rPr lang="ru-RU" sz="2400" dirty="0" smtClean="0">
                <a:latin typeface="Times New Roman" pitchFamily="18" charset="0"/>
                <a:cs typeface="Times New Roman" pitchFamily="18" charset="0"/>
              </a:rPr>
              <a:t>   Приказом </a:t>
            </a:r>
            <a:r>
              <a:rPr lang="ru-RU" sz="2400" dirty="0" err="1" smtClean="0">
                <a:latin typeface="Times New Roman" pitchFamily="18" charset="0"/>
                <a:cs typeface="Times New Roman" pitchFamily="18" charset="0"/>
              </a:rPr>
              <a:t>Минобрнауки</a:t>
            </a:r>
            <a:r>
              <a:rPr lang="ru-RU" sz="2400" dirty="0" smtClean="0">
                <a:latin typeface="Times New Roman" pitchFamily="18" charset="0"/>
                <a:cs typeface="Times New Roman" pitchFamily="18" charset="0"/>
              </a:rPr>
              <a:t> России № 1309 :</a:t>
            </a:r>
          </a:p>
          <a:p>
            <a:r>
              <a:rPr lang="ru-RU" sz="2400" dirty="0" err="1" smtClean="0">
                <a:latin typeface="Times New Roman" pitchFamily="18" charset="0"/>
                <a:cs typeface="Times New Roman" pitchFamily="18" charset="0"/>
              </a:rPr>
              <a:t>определеныправила</a:t>
            </a:r>
            <a:r>
              <a:rPr lang="ru-RU" sz="2400" dirty="0" smtClean="0">
                <a:latin typeface="Times New Roman" pitchFamily="18" charset="0"/>
                <a:cs typeface="Times New Roman" pitchFamily="18" charset="0"/>
              </a:rPr>
              <a:t> обеспечения условий доступности для инвалидов объектов и услуг в сфере образования</a:t>
            </a:r>
          </a:p>
          <a:p>
            <a:r>
              <a:rPr lang="ru-RU" sz="2400" dirty="0" smtClean="0">
                <a:latin typeface="Times New Roman" pitchFamily="18" charset="0"/>
                <a:cs typeface="Times New Roman" pitchFamily="18" charset="0"/>
              </a:rPr>
              <a:t>разъясняется необходимость определения ответственных за организацию данной работы должностных лиц (не ниже заместителя руководителя организации)</a:t>
            </a:r>
          </a:p>
          <a:p>
            <a:r>
              <a:rPr lang="ru-RU" sz="2400" dirty="0" smtClean="0">
                <a:latin typeface="Times New Roman" pitchFamily="18" charset="0"/>
                <a:cs typeface="Times New Roman" pitchFamily="18" charset="0"/>
              </a:rPr>
              <a:t>разъясняется необходимость инструктирования специалистов, работающих с инвалидами (до 01.04.2016)</a:t>
            </a:r>
          </a:p>
          <a:p>
            <a:r>
              <a:rPr lang="ru-RU" sz="2400" dirty="0" smtClean="0">
                <a:latin typeface="Times New Roman" pitchFamily="18" charset="0"/>
                <a:cs typeface="Times New Roman" pitchFamily="18" charset="0"/>
              </a:rPr>
              <a:t>создание комиссий по проведению обследования и паспортизации объектов и предоставляемых услуг (до 20.02.2016).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Перечислены требования к условиям доступности объектов и услуг. </a:t>
            </a:r>
          </a:p>
          <a:p>
            <a:r>
              <a:rPr lang="ru-RU" dirty="0" smtClean="0">
                <a:latin typeface="Times New Roman" pitchFamily="18" charset="0"/>
                <a:cs typeface="Times New Roman" pitchFamily="18" charset="0"/>
              </a:rPr>
              <a:t>Определен алгоритм действий комиссии. </a:t>
            </a:r>
          </a:p>
          <a:p>
            <a:r>
              <a:rPr lang="ru-RU" dirty="0" smtClean="0">
                <a:latin typeface="Times New Roman" pitchFamily="18" charset="0"/>
                <a:cs typeface="Times New Roman" pitchFamily="18" charset="0"/>
              </a:rPr>
              <a:t>Представлен образец Паспорта доступности для инвалидов объекта и предоставляемых на нём услуг в сфере образования. </a:t>
            </a:r>
          </a:p>
          <a:p>
            <a:r>
              <a:rPr lang="ru-RU" dirty="0" smtClean="0">
                <a:latin typeface="Times New Roman" pitchFamily="18" charset="0"/>
                <a:cs typeface="Times New Roman" pitchFamily="18" charset="0"/>
              </a:rPr>
              <a:t>Приказом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 1399 разъясняется необходимость разработки и утверждения плана действий по повышению значений показателей доступности для инвалидов объектов и предоставляемых услуг («дорожной карты») на период до 2030 года.</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latin typeface="Times New Roman" pitchFamily="18" charset="0"/>
              <a:cs typeface="Times New Roman" pitchFamily="18" charset="0"/>
              <a:hlinkClick r:id="rId3"/>
            </a:endParaRPr>
          </a:p>
          <a:p>
            <a:pPr algn="ctr">
              <a:buNone/>
            </a:pPr>
            <a:endParaRPr lang="ru-RU" b="1" dirty="0" smtClean="0">
              <a:latin typeface="Times New Roman" pitchFamily="18" charset="0"/>
              <a:cs typeface="Times New Roman" pitchFamily="18" charset="0"/>
              <a:hlinkClick r:id="rId3"/>
            </a:endParaRPr>
          </a:p>
          <a:p>
            <a:pPr algn="ctr">
              <a:buNone/>
            </a:pPr>
            <a:r>
              <a:rPr lang="ru-RU" b="1" dirty="0" smtClean="0">
                <a:latin typeface="Times New Roman" pitchFamily="18" charset="0"/>
                <a:cs typeface="Times New Roman" pitchFamily="18" charset="0"/>
                <a:hlinkClick r:id="rId3"/>
              </a:rPr>
              <a:t>Письмо </a:t>
            </a:r>
            <a:r>
              <a:rPr lang="ru-RU" b="1" dirty="0" err="1" smtClean="0">
                <a:latin typeface="Times New Roman" pitchFamily="18" charset="0"/>
                <a:cs typeface="Times New Roman" pitchFamily="18" charset="0"/>
                <a:hlinkClick r:id="rId3"/>
              </a:rPr>
              <a:t>Минобрнауки</a:t>
            </a:r>
            <a:r>
              <a:rPr lang="ru-RU" b="1" dirty="0" smtClean="0">
                <a:latin typeface="Times New Roman" pitchFamily="18" charset="0"/>
                <a:cs typeface="Times New Roman" pitchFamily="18" charset="0"/>
                <a:hlinkClick r:id="rId3"/>
              </a:rPr>
              <a:t> России от 11.12.2015 №ВК-3041/07 «О показателях динамики обеспечения образованием детей с ОВЗ и детей-инвалидов»</a:t>
            </a:r>
            <a:endParaRPr lang="ru-RU" b="1" dirty="0" smtClean="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Рекомендовано ежегодно размещать информацию по показателям динамики обеспечения образовательными услугами детей с ОВЗ и детей-инвалидов на сайтах региональных органов исполнительной власти субъектов РФ, осуществляющих управление в сфере образования. </a:t>
            </a:r>
          </a:p>
          <a:p>
            <a:r>
              <a:rPr lang="ru-RU" dirty="0" smtClean="0">
                <a:latin typeface="Times New Roman" pitchFamily="18" charset="0"/>
                <a:cs typeface="Times New Roman" pitchFamily="18" charset="0"/>
              </a:rPr>
              <a:t>Представлены показатели оценки положения дел в сфере соблюдения права детей с ОВЗ и детей-инвалидов на образование, доступности объектов и услуг в сфере образования.</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endParaRPr lang="ru-RU" b="1" dirty="0" smtClean="0">
              <a:hlinkClick r:id="rId2"/>
            </a:endParaRPr>
          </a:p>
          <a:p>
            <a:pPr algn="ctr">
              <a:buNone/>
            </a:pPr>
            <a:r>
              <a:rPr lang="ru-RU" b="1" dirty="0" smtClean="0">
                <a:hlinkClick r:id="rId2"/>
              </a:rPr>
              <a:t>Письмо </a:t>
            </a:r>
            <a:r>
              <a:rPr lang="ru-RU" b="1" dirty="0" err="1" smtClean="0">
                <a:hlinkClick r:id="rId2"/>
              </a:rPr>
              <a:t>Рособрнадзора</a:t>
            </a:r>
            <a:r>
              <a:rPr lang="ru-RU" b="1" dirty="0" smtClean="0">
                <a:hlinkClick r:id="rId2"/>
              </a:rPr>
              <a:t> от 11.04.2016 № 02-146 «О порядке выбора предметов при прохождении ГИА»</a:t>
            </a:r>
            <a:endParaRPr lang="ru-RU" b="1" dirty="0" smtClean="0">
              <a:latin typeface="Times New Roman" pitchFamily="18" charset="0"/>
              <a:cs typeface="Times New Roman" pitchFamily="18" charset="0"/>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Обучающиеся с ограниченными возможностями здоровья смогут по своему выбору сдавать на государственной итоговой аттестации два или три экзамена вместо четырёх. </a:t>
            </a:r>
          </a:p>
          <a:p>
            <a:r>
              <a:rPr lang="ru-RU" dirty="0" smtClean="0">
                <a:latin typeface="Times New Roman" pitchFamily="18" charset="0"/>
                <a:cs typeface="Times New Roman" pitchFamily="18" charset="0"/>
              </a:rPr>
              <a:t>Сообщается, что согласно Приказу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24.03.2016 № 305 для обучающихся с ограниченными возможностями здоровья, обучающихся детей-инвалидов и инвалидов количество сдаваемых экзаменов по их желанию сокращается до двух обязательных экзаменов по русскому языку и математике.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Также сообщается, что обучающиеся для участия в ГИА в качестве учебных предметов по выбору могут выбрать родной язык из числа языков народов РФ и литературу народов РФ на родном языке из числа языков народов РФ. </a:t>
            </a:r>
          </a:p>
          <a:p>
            <a:r>
              <a:rPr lang="ru-RU" dirty="0" smtClean="0">
                <a:latin typeface="Times New Roman" pitchFamily="18" charset="0"/>
                <a:cs typeface="Times New Roman" pitchFamily="18" charset="0"/>
              </a:rPr>
              <a:t>Обучающиеся также могут выбрать для прохождения ГИА два иностранных языка одновременно.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8. Профессиональное обучение и профессиональное образование обучающихся с ограниченными возможностями здоровья осуществляются на основе образовательных программ, адаптированных при необходимости для обучения указанных обучающихся.</a:t>
            </a:r>
          </a:p>
        </p:txBody>
      </p:sp>
    </p:spTree>
    <p:extLst>
      <p:ext uri="{BB962C8B-B14F-4D97-AF65-F5344CB8AC3E}">
        <p14:creationId xmlns="" xmlns:p14="http://schemas.microsoft.com/office/powerpoint/2010/main" val="13891577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Обучающиеся, которые в предыдущие годы не прошли ГИА или получили на ГИА неудовлетворительные результаты более чем по одному обязательному учебному предмету либо получили повторно неудовлетворительный результат по одному из этих предметов на ГИА в дополнительные сроки, проходят ГИА в 2016 году только по тем учебным предметам, по которым у них имеются неудовлетворительные результаты.</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sz="3200" b="1" dirty="0" smtClean="0">
              <a:latin typeface="Times New Roman" pitchFamily="18" charset="0"/>
              <a:cs typeface="Times New Roman" pitchFamily="18" charset="0"/>
              <a:hlinkClick r:id="rId3"/>
            </a:endParaRPr>
          </a:p>
          <a:p>
            <a:pPr algn="ctr">
              <a:buNone/>
            </a:pPr>
            <a:r>
              <a:rPr lang="ru-RU" sz="3200" b="1" dirty="0" smtClean="0">
                <a:latin typeface="Times New Roman" pitchFamily="18" charset="0"/>
                <a:cs typeface="Times New Roman" pitchFamily="18" charset="0"/>
                <a:hlinkClick r:id="rId3"/>
              </a:rPr>
              <a:t>Межведомственный комплексный план МТ РФ и </a:t>
            </a:r>
            <a:r>
              <a:rPr lang="ru-RU" sz="3200" b="1" dirty="0" err="1" smtClean="0">
                <a:latin typeface="Times New Roman" pitchFamily="18" charset="0"/>
                <a:cs typeface="Times New Roman" pitchFamily="18" charset="0"/>
                <a:hlinkClick r:id="rId3"/>
              </a:rPr>
              <a:t>МОиН</a:t>
            </a:r>
            <a:r>
              <a:rPr lang="ru-RU" sz="3200" b="1" dirty="0" smtClean="0">
                <a:latin typeface="Times New Roman" pitchFamily="18" charset="0"/>
                <a:cs typeface="Times New Roman" pitchFamily="18" charset="0"/>
                <a:hlinkClick r:id="rId3"/>
              </a:rPr>
              <a:t> РФ от 01.02.2016 № ЛОВЗ-07 «План мероприятий по вопросам развития системы профессиональной ориентации детей-инвалидов и лиц с ОВЗ на 2016-2020</a:t>
            </a:r>
            <a:r>
              <a:rPr lang="ru-RU" sz="3200" b="1" dirty="0" smtClean="0">
                <a:latin typeface="Times New Roman" pitchFamily="18" charset="0"/>
                <a:cs typeface="Times New Roman" pitchFamily="18" charset="0"/>
              </a:rPr>
              <a:t>»</a:t>
            </a:r>
          </a:p>
        </p:txBody>
      </p:sp>
    </p:spTree>
  </p:cSld>
  <p:clrMapOvr>
    <a:overrideClrMapping bg1="lt1" tx1="dk1" bg2="lt2" tx2="dk2" accent1="accent1" accent2="accent2" accent3="accent3" accent4="accent4" accent5="accent5" accent6="accent6" hlink="hlink" folHlink="folHlink"/>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Министерством труда и социальной защиты РФ и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РФ согласован межведомственный комплексный план на период 2016-2020 годы. </a:t>
            </a:r>
          </a:p>
          <a:p>
            <a:r>
              <a:rPr lang="ru-RU" dirty="0" smtClean="0">
                <a:latin typeface="Times New Roman" pitchFamily="18" charset="0"/>
                <a:cs typeface="Times New Roman" pitchFamily="18" charset="0"/>
              </a:rPr>
              <a:t>В плане перечислены мероприятия по вопросам развития системы профессиональной ориентации детей с инвалидностью и с ограниченными возможностями здоровья.</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18.03.2016 № НТ-393/08 «Об обеспечении учебными изданиями (учебниками и учебными пособиями)»</a:t>
            </a:r>
            <a:endParaRPr lang="ru-RU" b="1" dirty="0" smtClean="0">
              <a:hlinkClick r:id="rId3"/>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Обращается внимание на необходимость обеспечения всех групп обучающихся с ограниченными возможностями здоровья специальными учебниками и пособиями, в том числе изданными рельефно-точечным шрифтом Брайля. </a:t>
            </a:r>
          </a:p>
          <a:p>
            <a:r>
              <a:rPr lang="ru-RU" dirty="0" smtClean="0">
                <a:latin typeface="Times New Roman" pitchFamily="18" charset="0"/>
                <a:cs typeface="Times New Roman" pitchFamily="18" charset="0"/>
              </a:rPr>
              <a:t>Госпрограммой «Доступная среда» на 2011–2020 гг. предусмотрены субсидии на создание в образовательных организациях (в т. ч. использующих адаптированные программы) условий для получения детьми-инвалидами качественного образования.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Средства могут использоваться на приобретение учебников, учебных пособий, дидактических материалов для обучения детей с ограниченными возможностями здоровья и инвалидностью. </a:t>
            </a:r>
          </a:p>
          <a:p>
            <a:r>
              <a:rPr lang="ru-RU" dirty="0" smtClean="0">
                <a:latin typeface="Times New Roman" pitchFamily="18" charset="0"/>
                <a:cs typeface="Times New Roman" pitchFamily="18" charset="0"/>
              </a:rPr>
              <a:t>Регионы также могут приобретать специальные учебники и учебные пособия для реализации адаптированных программ за счет субсидий из федерального бюджета.</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23.05.2016 № ВК-1074/07 «О совершенствовании деятельности ПМПК» </a:t>
            </a:r>
            <a:endParaRPr lang="ru-RU" b="1" dirty="0" smtClean="0">
              <a:hlinkClick r:id="rId3"/>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Методические рекомендации могут быть использованы при организации деятельности региональных и муниципальных </a:t>
            </a:r>
            <a:r>
              <a:rPr lang="ru-RU" dirty="0" err="1" smtClean="0">
                <a:latin typeface="Times New Roman" pitchFamily="18" charset="0"/>
                <a:cs typeface="Times New Roman" pitchFamily="18" charset="0"/>
              </a:rPr>
              <a:t>психолого-медико-педагогических</a:t>
            </a:r>
            <a:r>
              <a:rPr lang="ru-RU" dirty="0" smtClean="0">
                <a:latin typeface="Times New Roman" pitchFamily="18" charset="0"/>
                <a:cs typeface="Times New Roman" pitchFamily="18" charset="0"/>
              </a:rPr>
              <a:t> комиссий (ПМПК). </a:t>
            </a:r>
          </a:p>
          <a:p>
            <a:r>
              <a:rPr lang="ru-RU" dirty="0" smtClean="0">
                <a:latin typeface="Times New Roman" pitchFamily="18" charset="0"/>
                <a:cs typeface="Times New Roman" pitchFamily="18" charset="0"/>
              </a:rPr>
              <a:t>Раскрывается нормативно-правовое регулирование деятельности ПМПК, общая организация деятельности специалистов (учителя-логопеда, педагога-психолога, учителя-дефектолога, сурдопедагога, тифлопедагога, социального педагога).</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Письмо </a:t>
            </a:r>
            <a:r>
              <a:rPr lang="ru-RU" b="1" dirty="0" err="1" smtClean="0">
                <a:hlinkClick r:id="rId2"/>
              </a:rPr>
              <a:t>Минобрнауки</a:t>
            </a:r>
            <a:r>
              <a:rPr lang="ru-RU" b="1" dirty="0" smtClean="0">
                <a:hlinkClick r:id="rId2"/>
              </a:rPr>
              <a:t> России от 11.08.2016 № ВК-1788/07 «Об организации образования обучающихся с умственной отсталостью»</a:t>
            </a:r>
            <a:endParaRPr lang="ru-RU" b="1" dirty="0" smtClean="0">
              <a:hlinkClick r:id="rId3"/>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Даны разъяснения по вопросам организации образования обучающихся с умственной отсталостью (интеллектуальными нарушениями), лицензирования и аккредитации образовательной деятельности образовательной организации, реализующей адаптированные основные образовательные программы.</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9. Органы государственной власти субъектов Российской Федерации обеспечивают получение профессионального обучения обучающимися с ограниченными возможностями здоровья (с различными формами умственной отсталости), не имеющими основного общего или среднего общего образования.</a:t>
            </a:r>
          </a:p>
        </p:txBody>
      </p:sp>
    </p:spTree>
    <p:extLst>
      <p:ext uri="{BB962C8B-B14F-4D97-AF65-F5344CB8AC3E}">
        <p14:creationId xmlns="" xmlns:p14="http://schemas.microsoft.com/office/powerpoint/2010/main" val="13891577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Приказ </a:t>
            </a:r>
            <a:r>
              <a:rPr lang="ru-RU" b="1" dirty="0" err="1" smtClean="0">
                <a:hlinkClick r:id="rId2"/>
              </a:rPr>
              <a:t>Минобрнауки</a:t>
            </a:r>
            <a:r>
              <a:rPr lang="ru-RU" b="1" dirty="0" smtClean="0">
                <a:hlinkClick r:id="rId2"/>
              </a:rPr>
              <a:t> России от 2.09.2013 № 1035 «О признании не действующим на территории Российской Федерации письма Министерства просвещения СССР от 5.05.1978 №28-М «Об улучшении организации индивидуального обучения больных детей на дому» и утратившим силу письма Министерства народного просвещения РСФСР от 14.11.1988 № 17-253-6 «Об индивидуальном обучении больных детей на дому»</a:t>
            </a:r>
            <a:endParaRPr lang="ru-RU" b="1" dirty="0" smtClean="0">
              <a:latin typeface="Times New Roman" pitchFamily="18" charset="0"/>
              <a:cs typeface="Times New Roman" pitchFamily="18" charset="0"/>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Приказ признает не действующим на территории Российской Федерации письмо об улучшении организации индивидуального обучения больных детей на дому и утратившим силу письмо об индивидуальном обучении больных детей на дому.</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Приказ </a:t>
            </a:r>
            <a:r>
              <a:rPr lang="ru-RU" b="1" dirty="0" err="1" smtClean="0">
                <a:hlinkClick r:id="rId2"/>
              </a:rPr>
              <a:t>Минобрнауки</a:t>
            </a:r>
            <a:r>
              <a:rPr lang="ru-RU" b="1" dirty="0" smtClean="0">
                <a:hlinkClick r:id="rId2"/>
              </a:rPr>
              <a:t> России от 18.04.2013 № 292 (ред. от 21.08.2013) «Об утверждении Порядка организации и осуществления образовательной деятельности по основным программам профессионального обучения»</a:t>
            </a:r>
            <a:endParaRPr lang="ru-RU" b="1" dirty="0" smtClean="0">
              <a:hlinkClick r:id="rId3"/>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Утверждён порядок организации и осуществления образовательной деятельности по основным программам профессионального обучения. </a:t>
            </a:r>
          </a:p>
          <a:p>
            <a:r>
              <a:rPr lang="ru-RU" dirty="0" smtClean="0">
                <a:latin typeface="Times New Roman" pitchFamily="18" charset="0"/>
                <a:cs typeface="Times New Roman" pitchFamily="18" charset="0"/>
              </a:rPr>
              <a:t>К освоению основных программ профессионального обучения по программам профессиональной подготовки по профессиям рабочих, должностям служащих допускаются лица с ограниченными возможностями здоровья (с различными формами умственной отсталости), не имеющие основного общего или среднего общего образования. (п. 6 в ред. Приказа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21.08.2013 № 977)</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4059832"/>
            <a:ext cx="9144000" cy="11593288"/>
          </a:xfrm>
          <a:prstGeom prst="rect">
            <a:avLst/>
          </a:prstGeom>
        </p:spPr>
      </p:pic>
      <p:sp>
        <p:nvSpPr>
          <p:cNvPr id="2" name="Заголовок 1"/>
          <p:cNvSpPr>
            <a:spLocks noGrp="1"/>
          </p:cNvSpPr>
          <p:nvPr>
            <p:ph type="title"/>
          </p:nvPr>
        </p:nvSpPr>
        <p:spPr>
          <a:xfrm>
            <a:off x="395536" y="332656"/>
            <a:ext cx="8183880" cy="1051560"/>
          </a:xfrm>
        </p:spPr>
        <p:txBody>
          <a:bodyPr>
            <a:noAutofit/>
          </a:bodyPr>
          <a:lstStyle/>
          <a:p>
            <a:pPr algn="ct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Национальная образовательная инициатива «Наша новая школа»</a:t>
            </a:r>
            <a:endPar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502920" y="1412776"/>
            <a:ext cx="8183880" cy="4896544"/>
          </a:xfrm>
        </p:spPr>
        <p:txBody>
          <a:bodyPr>
            <a:normAutofit fontScale="70000" lnSpcReduction="20000"/>
          </a:bodyPr>
          <a:lstStyle/>
          <a:p>
            <a:pPr marL="0" indent="457200" algn="just">
              <a:lnSpc>
                <a:spcPct val="90000"/>
              </a:lnSpc>
              <a:buNone/>
            </a:pPr>
            <a:r>
              <a:rPr lang="ru-RU" sz="3400" dirty="0">
                <a:latin typeface="Times New Roman" pitchFamily="18" charset="0"/>
                <a:cs typeface="Times New Roman" pitchFamily="18" charset="0"/>
              </a:rPr>
              <a:t>У</a:t>
            </a:r>
            <a:r>
              <a:rPr lang="ru-RU" sz="3400" dirty="0" smtClean="0">
                <a:latin typeface="Times New Roman" pitchFamily="18" charset="0"/>
                <a:cs typeface="Times New Roman" pitchFamily="18" charset="0"/>
              </a:rPr>
              <a:t>тверждена </a:t>
            </a:r>
            <a:r>
              <a:rPr lang="ru-RU" sz="3400" dirty="0">
                <a:latin typeface="Times New Roman" pitchFamily="18" charset="0"/>
                <a:cs typeface="Times New Roman" pitchFamily="18" charset="0"/>
              </a:rPr>
              <a:t>Президентом Российской Федерации Д.А. Медведевым 04 февраля 2010 года, </a:t>
            </a:r>
            <a:r>
              <a:rPr lang="ru-RU" sz="3400" dirty="0" smtClean="0">
                <a:latin typeface="Times New Roman" pitchFamily="18" charset="0"/>
                <a:cs typeface="Times New Roman" pitchFamily="18" charset="0"/>
              </a:rPr>
              <a:t>Пр-271. </a:t>
            </a:r>
            <a:r>
              <a:rPr lang="ru-RU" sz="3400" dirty="0">
                <a:latin typeface="Times New Roman" pitchFamily="18" charset="0"/>
                <a:cs typeface="Times New Roman" pitchFamily="18" charset="0"/>
              </a:rPr>
              <a:t>В нем был сформулирован основной принцип инклюзивного образования:</a:t>
            </a:r>
          </a:p>
          <a:p>
            <a:pPr marL="0" indent="457200" algn="just">
              <a:lnSpc>
                <a:spcPct val="90000"/>
              </a:lnSpc>
              <a:buNone/>
            </a:pPr>
            <a:r>
              <a:rPr lang="ru-RU" sz="3400" dirty="0">
                <a:latin typeface="Times New Roman" pitchFamily="18" charset="0"/>
                <a:cs typeface="Times New Roman" pitchFamily="18" charset="0"/>
              </a:rPr>
              <a:t>Новая школа – это школа для всех. В любой школе будет обеспечиваться успешная социализация детей с ограниченными возможностями здоровья, детей-инвалидов, детей, оставшихся без попечения родителей, находящихся в трудной жизненной ситуации.</a:t>
            </a:r>
          </a:p>
          <a:p>
            <a:pPr marL="0" indent="457200" algn="just">
              <a:lnSpc>
                <a:spcPct val="90000"/>
              </a:lnSpc>
              <a:buNone/>
            </a:pPr>
            <a:r>
              <a:rPr lang="ru-RU" sz="3400" dirty="0">
                <a:latin typeface="Times New Roman" pitchFamily="18" charset="0"/>
                <a:cs typeface="Times New Roman" pitchFamily="18" charset="0"/>
              </a:rPr>
              <a:t>В каждом образовательном учреждении должна быть создана универсальная </a:t>
            </a:r>
            <a:r>
              <a:rPr lang="ru-RU" sz="3400" dirty="0" err="1">
                <a:latin typeface="Times New Roman" pitchFamily="18" charset="0"/>
                <a:cs typeface="Times New Roman" pitchFamily="18" charset="0"/>
              </a:rPr>
              <a:t>безбарьерная</a:t>
            </a:r>
            <a:r>
              <a:rPr lang="ru-RU" sz="3400" dirty="0">
                <a:latin typeface="Times New Roman" pitchFamily="18" charset="0"/>
                <a:cs typeface="Times New Roman" pitchFamily="18" charset="0"/>
              </a:rPr>
              <a:t> среда, позволяющая обеспечить полноценную интеграцию детей-инвалидов.</a:t>
            </a:r>
          </a:p>
          <a:p>
            <a:pPr marL="0" indent="457200" algn="just">
              <a:lnSpc>
                <a:spcPct val="90000"/>
              </a:lnSpc>
              <a:buNone/>
            </a:pPr>
            <a:r>
              <a:rPr lang="ru-RU" sz="3400" dirty="0">
                <a:latin typeface="Times New Roman" pitchFamily="18" charset="0"/>
                <a:cs typeface="Times New Roman" pitchFamily="18" charset="0"/>
              </a:rPr>
              <a:t>Документом была предусмотрена разработка и принятие пятилетней государственной программы «Доступная среда», направленная на разрешение этой проблемы.</a:t>
            </a:r>
          </a:p>
          <a:p>
            <a:endParaRPr lang="ru-RU" dirty="0"/>
          </a:p>
        </p:txBody>
      </p:sp>
    </p:spTree>
    <p:extLst>
      <p:ext uri="{BB962C8B-B14F-4D97-AF65-F5344CB8AC3E}">
        <p14:creationId xmlns="" xmlns:p14="http://schemas.microsoft.com/office/powerpoint/2010/main" val="326254964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426876" y="271819"/>
            <a:ext cx="8116466" cy="1717021"/>
          </a:xfrm>
        </p:spPr>
        <p:txBody>
          <a:bodyPr>
            <a:noAutofit/>
          </a:bodyPr>
          <a:lstStyle/>
          <a:p>
            <a:pPr algn="ctr"/>
            <a:r>
              <a:rPr lang="ru-RU" sz="3200" dirty="0">
                <a:effectLst>
                  <a:outerShdw blurRad="38100" dist="38100" dir="2700000" algn="tl">
                    <a:srgbClr val="000000">
                      <a:alpha val="43137"/>
                    </a:srgbClr>
                  </a:outerShdw>
                </a:effectLst>
              </a:rPr>
              <a:t> </a:t>
            </a: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Указ </a:t>
            </a:r>
            <a:r>
              <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 национальной стратегии действий в интересах детей на 2012-2017 годы» № 761 от </a:t>
            </a: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01.06.2012</a:t>
            </a:r>
            <a:endPar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42900" y="2060847"/>
            <a:ext cx="8523515" cy="4507903"/>
          </a:xfrm>
        </p:spPr>
        <p:txBody>
          <a:bodyPr>
            <a:normAutofit/>
          </a:bodyPr>
          <a:lstStyle/>
          <a:p>
            <a:pPr marL="0" indent="457200" algn="just">
              <a:lnSpc>
                <a:spcPct val="90000"/>
              </a:lnSpc>
              <a:buNone/>
            </a:pPr>
            <a:r>
              <a:rPr lang="ru-RU" dirty="0" smtClean="0">
                <a:latin typeface="Times New Roman" pitchFamily="18" charset="0"/>
                <a:cs typeface="Times New Roman" pitchFamily="18" charset="0"/>
              </a:rPr>
              <a:t>Стратегия действий в интересах детей признает социальную </a:t>
            </a:r>
            <a:r>
              <a:rPr lang="ru-RU" dirty="0" err="1" smtClean="0">
                <a:latin typeface="Times New Roman" pitchFamily="18" charset="0"/>
                <a:cs typeface="Times New Roman" pitchFamily="18" charset="0"/>
              </a:rPr>
              <a:t>исключенность</a:t>
            </a:r>
            <a:r>
              <a:rPr lang="ru-RU" dirty="0" smtClean="0">
                <a:latin typeface="Times New Roman" pitchFamily="18" charset="0"/>
                <a:cs typeface="Times New Roman" pitchFamily="18" charset="0"/>
              </a:rPr>
              <a:t> уязвимых категорий детей (дети-сироты и дети, оставшиеся без попечения родителей, дети-инвалиды и дети, находящиеся в социально опасном положении) и ставит задачи:</a:t>
            </a:r>
          </a:p>
          <a:p>
            <a:pPr marL="0" indent="457200" algn="just">
              <a:lnSpc>
                <a:spcPct val="90000"/>
              </a:lnSpc>
              <a:buNone/>
            </a:pPr>
            <a:r>
              <a:rPr lang="ru-RU" dirty="0" smtClean="0">
                <a:latin typeface="Times New Roman" pitchFamily="18" charset="0"/>
                <a:cs typeface="Times New Roman" pitchFamily="18" charset="0"/>
              </a:rPr>
              <a:t>- законодательного закрепления правовых механизмов реализации права детей-инвалидов и детей с ограниченными возможностями здоровья на включение в существующую образовательную среду на уровне дошкольного, общего и профессионального образования (права на инклюзивное образование);</a:t>
            </a:r>
          </a:p>
        </p:txBody>
      </p:sp>
    </p:spTree>
    <p:extLst>
      <p:ext uri="{BB962C8B-B14F-4D97-AF65-F5344CB8AC3E}">
        <p14:creationId xmlns="" xmlns:p14="http://schemas.microsoft.com/office/powerpoint/2010/main" val="1841618439"/>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426876" y="271819"/>
            <a:ext cx="8116466" cy="1717021"/>
          </a:xfrm>
        </p:spPr>
        <p:txBody>
          <a:bodyPr>
            <a:noAutofit/>
          </a:bodyPr>
          <a:lstStyle/>
          <a:p>
            <a:pPr algn="ctr"/>
            <a:r>
              <a:rPr lang="ru-RU" sz="3200" dirty="0">
                <a:effectLst>
                  <a:outerShdw blurRad="38100" dist="38100" dir="2700000" algn="tl">
                    <a:srgbClr val="000000">
                      <a:alpha val="43137"/>
                    </a:srgbClr>
                  </a:outerShdw>
                </a:effectLst>
              </a:rPr>
              <a:t> </a:t>
            </a: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Указ </a:t>
            </a:r>
            <a:r>
              <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 национальной стратегии действий в интересах детей на 2012-2017 годы» № 761 от </a:t>
            </a: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01.06.2012</a:t>
            </a:r>
            <a:endPar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42900" y="2060847"/>
            <a:ext cx="8523515" cy="4507903"/>
          </a:xfrm>
        </p:spPr>
        <p:txBody>
          <a:bodyPr>
            <a:normAutofit fontScale="62500" lnSpcReduction="20000"/>
          </a:bodyPr>
          <a:lstStyle/>
          <a:p>
            <a:pPr marL="0" indent="457200" algn="just">
              <a:buNone/>
            </a:pPr>
            <a:endParaRPr lang="ru-RU" dirty="0" smtClean="0"/>
          </a:p>
          <a:p>
            <a:pPr marL="0" indent="457200" algn="just">
              <a:buNone/>
            </a:pPr>
            <a:r>
              <a:rPr lang="ru-RU" sz="5100" dirty="0" smtClean="0">
                <a:latin typeface="Times New Roman" pitchFamily="18" charset="0"/>
                <a:cs typeface="Times New Roman" pitchFamily="18" charset="0"/>
              </a:rPr>
              <a:t>- обеспечения предоставления детям качественной психологической и коррекционно-педагогической помощи в образовательных учреждениях;</a:t>
            </a:r>
          </a:p>
          <a:p>
            <a:pPr marL="0" indent="457200" algn="just">
              <a:buNone/>
            </a:pPr>
            <a:r>
              <a:rPr lang="ru-RU" sz="5100" dirty="0" smtClean="0">
                <a:latin typeface="Times New Roman" pitchFamily="18" charset="0"/>
                <a:cs typeface="Times New Roman" pitchFamily="18" charset="0"/>
              </a:rPr>
              <a:t>- нормативно-правового регулирования порядка финансирования расходов, необходимых для адресной поддержки инклюзивного обучения и социального обеспечения детей-инвалидов и детей с ограниченными возможностями здоровья.</a:t>
            </a:r>
          </a:p>
        </p:txBody>
      </p:sp>
    </p:spTree>
    <p:extLst>
      <p:ext uri="{BB962C8B-B14F-4D97-AF65-F5344CB8AC3E}">
        <p14:creationId xmlns="" xmlns:p14="http://schemas.microsoft.com/office/powerpoint/2010/main" val="1841618439"/>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426876" y="271819"/>
            <a:ext cx="8116466" cy="1717021"/>
          </a:xfrm>
        </p:spPr>
        <p:txBody>
          <a:bodyPr>
            <a:noAutofit/>
          </a:bodyPr>
          <a:lstStyle/>
          <a:p>
            <a:pPr algn="ctr"/>
            <a:r>
              <a:rPr lang="ru-RU" sz="3200" dirty="0">
                <a:effectLst>
                  <a:outerShdw blurRad="38100" dist="38100" dir="2700000" algn="tl">
                    <a:srgbClr val="000000">
                      <a:alpha val="43137"/>
                    </a:srgbClr>
                  </a:outerShdw>
                </a:effectLst>
              </a:rPr>
              <a:t> </a:t>
            </a: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Указ </a:t>
            </a:r>
            <a:r>
              <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 национальной стратегии действий в интересах детей на 2012-2017 годы» № 761 от </a:t>
            </a: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01.06.2012</a:t>
            </a:r>
            <a:endPar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42900" y="2060847"/>
            <a:ext cx="8523515" cy="4507903"/>
          </a:xfrm>
        </p:spPr>
        <p:txBody>
          <a:bodyPr>
            <a:normAutofit/>
          </a:bodyPr>
          <a:lstStyle/>
          <a:p>
            <a:pPr marL="0" indent="457200" algn="just">
              <a:buNone/>
            </a:pPr>
            <a:endParaRPr lang="ru-RU" dirty="0" smtClean="0"/>
          </a:p>
          <a:p>
            <a:pPr marL="0" indent="457200" algn="just">
              <a:buNone/>
            </a:pPr>
            <a:r>
              <a:rPr lang="ru-RU" dirty="0" smtClean="0">
                <a:latin typeface="Times New Roman" pitchFamily="18" charset="0"/>
                <a:cs typeface="Times New Roman" pitchFamily="18" charset="0"/>
              </a:rPr>
              <a:t>- внедрения эффективного механизма борьбы с дискриминацией в сфере образования для детей-инвалидов и детей с ограниченными возможностями здоровья в случае нарушения их права на инклюзивное образование;</a:t>
            </a:r>
          </a:p>
          <a:p>
            <a:pPr marL="0" indent="457200" algn="just">
              <a:buNone/>
            </a:pPr>
            <a:r>
              <a:rPr lang="ru-RU" dirty="0" smtClean="0">
                <a:latin typeface="Times New Roman" pitchFamily="18" charset="0"/>
                <a:cs typeface="Times New Roman" pitchFamily="18" charset="0"/>
              </a:rPr>
              <a:t>- пересмотр критериев установления инвалидности для детей;</a:t>
            </a:r>
          </a:p>
        </p:txBody>
      </p:sp>
    </p:spTree>
    <p:extLst>
      <p:ext uri="{BB962C8B-B14F-4D97-AF65-F5344CB8AC3E}">
        <p14:creationId xmlns="" xmlns:p14="http://schemas.microsoft.com/office/powerpoint/2010/main" val="1841618439"/>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426876" y="271819"/>
            <a:ext cx="8116466" cy="1717021"/>
          </a:xfrm>
        </p:spPr>
        <p:txBody>
          <a:bodyPr>
            <a:noAutofit/>
          </a:bodyPr>
          <a:lstStyle/>
          <a:p>
            <a:pPr algn="ctr"/>
            <a:r>
              <a:rPr lang="ru-RU" sz="3200" dirty="0">
                <a:effectLst>
                  <a:outerShdw blurRad="38100" dist="38100" dir="2700000" algn="tl">
                    <a:srgbClr val="000000">
                      <a:alpha val="43137"/>
                    </a:srgbClr>
                  </a:outerShdw>
                </a:effectLst>
              </a:rPr>
              <a:t> </a:t>
            </a: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effectLst>
                  <a:outerShdw blurRad="38100" dist="38100" dir="2700000" algn="tl">
                    <a:srgbClr val="000000">
                      <a:alpha val="43137"/>
                    </a:srgbClr>
                  </a:outerShdw>
                </a:effectLst>
              </a:rPr>
              <a:t/>
            </a:r>
            <a:br>
              <a:rPr lang="ru-RU" sz="3200" dirty="0" smtClean="0">
                <a:effectLst>
                  <a:outerShdw blurRad="38100" dist="38100" dir="2700000" algn="tl">
                    <a:srgbClr val="000000">
                      <a:alpha val="43137"/>
                    </a:srgbClr>
                  </a:outerShdw>
                </a:effectLst>
              </a:rPr>
            </a:b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Указ </a:t>
            </a:r>
            <a:r>
              <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 национальной стратегии действий в интересах детей на 2012-2017 годы» № 761 от </a:t>
            </a:r>
            <a:r>
              <a:rPr lang="ru-RU"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01.06.2012</a:t>
            </a:r>
            <a:endPar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42900" y="2060847"/>
            <a:ext cx="8523515" cy="4507903"/>
          </a:xfrm>
        </p:spPr>
        <p:txBody>
          <a:bodyPr>
            <a:normAutofit fontScale="92500" lnSpcReduction="10000"/>
          </a:bodyPr>
          <a:lstStyle/>
          <a:p>
            <a:pPr marL="0" indent="457200" algn="just">
              <a:buNone/>
            </a:pPr>
            <a:endParaRPr lang="ru-RU" dirty="0" smtClean="0"/>
          </a:p>
          <a:p>
            <a:pPr marL="0" indent="457200" algn="just">
              <a:buNone/>
            </a:pPr>
            <a:r>
              <a:rPr lang="ru-RU" dirty="0" smtClean="0">
                <a:latin typeface="Times New Roman" pitchFamily="18" charset="0"/>
                <a:cs typeface="Times New Roman" pitchFamily="18" charset="0"/>
              </a:rPr>
              <a:t>- реформирования системы медико-социальной экспертизы, имея в виду комплектование ее квалифицированными кадрами, необходимыми для разработки полноценной индивидуальной программы реабилитации ребенка, создание механизма межведомственного взаимодействия бюро медико-социальной экспертизы и </a:t>
            </a:r>
            <a:r>
              <a:rPr lang="ru-RU" dirty="0" err="1" smtClean="0">
                <a:latin typeface="Times New Roman" pitchFamily="18" charset="0"/>
                <a:cs typeface="Times New Roman" pitchFamily="18" charset="0"/>
              </a:rPr>
              <a:t>психолого-медико-педагогических</a:t>
            </a:r>
            <a:r>
              <a:rPr lang="ru-RU" dirty="0" smtClean="0">
                <a:latin typeface="Times New Roman" pitchFamily="18" charset="0"/>
                <a:cs typeface="Times New Roman" pitchFamily="18" charset="0"/>
              </a:rPr>
              <a:t> комиссий;</a:t>
            </a:r>
          </a:p>
          <a:p>
            <a:pPr marL="0" indent="457200" algn="just">
              <a:buNone/>
            </a:pPr>
            <a:r>
              <a:rPr lang="ru-RU" dirty="0" smtClean="0">
                <a:latin typeface="Times New Roman" pitchFamily="18" charset="0"/>
                <a:cs typeface="Times New Roman" pitchFamily="18" charset="0"/>
              </a:rPr>
              <a:t>- внедрение современных методик комплексной реабилитации детей-инвалидов.</a:t>
            </a: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1841618439"/>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467544" y="1844824"/>
            <a:ext cx="8352928" cy="4734895"/>
          </a:xfrm>
        </p:spPr>
        <p:txBody>
          <a:bodyPr>
            <a:normAutofit fontScale="62500" lnSpcReduction="20000"/>
          </a:bodyPr>
          <a:lstStyle/>
          <a:p>
            <a:pPr marL="0" lvl="0" indent="457200" algn="just">
              <a:lnSpc>
                <a:spcPct val="120000"/>
              </a:lnSpc>
              <a:buNone/>
            </a:pPr>
            <a:r>
              <a:rPr lang="ru-RU" dirty="0" smtClean="0"/>
              <a:t>Распоряжение </a:t>
            </a:r>
            <a:r>
              <a:rPr lang="ru-RU" dirty="0"/>
              <a:t>Правительства РФ   от  17.11.2008 </a:t>
            </a:r>
            <a:r>
              <a:rPr lang="ru-RU" dirty="0" smtClean="0"/>
              <a:t>№ 1662-р. </a:t>
            </a:r>
            <a:r>
              <a:rPr lang="ru-RU" dirty="0"/>
              <a:t> В рамках Концепции формулируется </a:t>
            </a:r>
            <a:r>
              <a:rPr lang="ru-RU" i="1" dirty="0"/>
              <a:t>стратегическая цель </a:t>
            </a:r>
            <a:r>
              <a:rPr lang="ru-RU" i="1" dirty="0" smtClean="0"/>
              <a:t>государственной </a:t>
            </a:r>
            <a:r>
              <a:rPr lang="ru-RU" i="1" dirty="0"/>
              <a:t>политики в области образования </a:t>
            </a:r>
            <a:r>
              <a:rPr lang="ru-RU" dirty="0"/>
              <a:t>– повышение доступности качественного образования, соответствующего требованиям инновационного развития экономики, современным потребностям общества и каждого гражданина. В качестве некоторых из </a:t>
            </a:r>
            <a:r>
              <a:rPr lang="ru-RU" i="1" dirty="0"/>
              <a:t>задач модернизации </a:t>
            </a:r>
            <a:r>
              <a:rPr lang="ru-RU" dirty="0"/>
              <a:t>институтов системы образования указываются</a:t>
            </a:r>
            <a:r>
              <a:rPr lang="ru-RU" dirty="0" smtClean="0"/>
              <a:t>:</a:t>
            </a:r>
          </a:p>
          <a:p>
            <a:pPr marL="0" lvl="0" indent="457200" algn="just">
              <a:lnSpc>
                <a:spcPct val="120000"/>
              </a:lnSpc>
              <a:buNone/>
            </a:pPr>
            <a:r>
              <a:rPr lang="ru-RU" dirty="0" smtClean="0"/>
              <a:t>− </a:t>
            </a:r>
            <a:r>
              <a:rPr lang="ru-RU" dirty="0"/>
              <a:t>создание системы образовательных услуг, обеспечивающих раннее развитие </a:t>
            </a:r>
            <a:r>
              <a:rPr lang="ru-RU" dirty="0" smtClean="0"/>
              <a:t>детей независимо </a:t>
            </a:r>
            <a:r>
              <a:rPr lang="ru-RU" dirty="0"/>
              <a:t>от места их проживания, </a:t>
            </a:r>
            <a:r>
              <a:rPr lang="ru-RU" dirty="0" smtClean="0"/>
              <a:t>состояния </a:t>
            </a:r>
            <a:r>
              <a:rPr lang="ru-RU" dirty="0"/>
              <a:t>здоровья, социального положения</a:t>
            </a:r>
            <a:r>
              <a:rPr lang="ru-RU" dirty="0" smtClean="0"/>
              <a:t>;</a:t>
            </a:r>
          </a:p>
          <a:p>
            <a:pPr marL="0" lvl="0" indent="457200" algn="just">
              <a:lnSpc>
                <a:spcPct val="120000"/>
              </a:lnSpc>
              <a:buNone/>
            </a:pPr>
            <a:r>
              <a:rPr lang="ru-RU" dirty="0" smtClean="0"/>
              <a:t>− </a:t>
            </a:r>
            <a:r>
              <a:rPr lang="ru-RU" dirty="0"/>
              <a:t>создание </a:t>
            </a:r>
            <a:r>
              <a:rPr lang="ru-RU" dirty="0" smtClean="0"/>
              <a:t>образовательной среды</a:t>
            </a:r>
            <a:r>
              <a:rPr lang="ru-RU" dirty="0"/>
              <a:t>, </a:t>
            </a:r>
            <a:r>
              <a:rPr lang="ru-RU" dirty="0" smtClean="0"/>
              <a:t>обеспечивающей </a:t>
            </a:r>
            <a:r>
              <a:rPr lang="ru-RU" dirty="0"/>
              <a:t>доступность качественного образования и успешную социализацию для лиц с ограниченными возможностями здоровья.</a:t>
            </a:r>
          </a:p>
          <a:p>
            <a:endParaRPr lang="ru-RU" dirty="0"/>
          </a:p>
        </p:txBody>
      </p:sp>
      <p:sp>
        <p:nvSpPr>
          <p:cNvPr id="5" name="Заголовок 4"/>
          <p:cNvSpPr>
            <a:spLocks noGrp="1"/>
          </p:cNvSpPr>
          <p:nvPr>
            <p:ph type="title"/>
          </p:nvPr>
        </p:nvSpPr>
        <p:spPr>
          <a:xfrm>
            <a:off x="628650" y="0"/>
            <a:ext cx="7886700" cy="1844824"/>
          </a:xfrm>
        </p:spPr>
        <p:txBody>
          <a:bodyPr>
            <a:noAutofit/>
          </a:bodyPr>
          <a:lstStyle/>
          <a:p>
            <a:pPr algn="ct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Концепция долгосрочного социально-экономического развития РФ на период до 2020 года</a:t>
            </a:r>
            <a:r>
              <a:rPr lang="ru-RU" sz="3600" dirty="0" smtClean="0">
                <a:solidFill>
                  <a:schemeClr val="tx1"/>
                </a:solidFill>
                <a:effectLst>
                  <a:outerShdw blurRad="38100" dist="38100" dir="2700000" algn="tl">
                    <a:srgbClr val="000000">
                      <a:alpha val="43137"/>
                    </a:srgbClr>
                  </a:outerShdw>
                </a:effectLst>
              </a:rPr>
              <a:t/>
            </a:r>
            <a:br>
              <a:rPr lang="ru-RU" sz="3600" dirty="0" smtClean="0">
                <a:solidFill>
                  <a:schemeClr val="tx1"/>
                </a:solidFill>
                <a:effectLst>
                  <a:outerShdw blurRad="38100" dist="38100" dir="2700000" algn="tl">
                    <a:srgbClr val="000000">
                      <a:alpha val="43137"/>
                    </a:srgbClr>
                  </a:outerShdw>
                </a:effectLst>
              </a:rPr>
            </a:br>
            <a:endParaRPr lang="ru-RU" sz="36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42739932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2920" y="1340768"/>
            <a:ext cx="8183880" cy="3377536"/>
          </a:xfrm>
        </p:spPr>
        <p:txBody>
          <a:bodyPr>
            <a:normAutofit fontScale="92500" lnSpcReduction="10000"/>
          </a:bodyPr>
          <a:lstStyle/>
          <a:p>
            <a:pPr>
              <a:buNone/>
            </a:pPr>
            <a:r>
              <a:rPr lang="ru-RU" dirty="0" smtClean="0"/>
              <a:t>«…мы должны создать нормальную систему </a:t>
            </a:r>
          </a:p>
          <a:p>
            <a:pPr>
              <a:buNone/>
            </a:pPr>
            <a:r>
              <a:rPr lang="ru-RU" dirty="0" smtClean="0"/>
              <a:t>образования, чтобы дети и подростки с </a:t>
            </a:r>
          </a:p>
          <a:p>
            <a:pPr>
              <a:buNone/>
            </a:pPr>
            <a:r>
              <a:rPr lang="ru-RU" dirty="0" smtClean="0"/>
              <a:t>ограниченными возможностями могли </a:t>
            </a:r>
          </a:p>
          <a:p>
            <a:pPr>
              <a:buNone/>
            </a:pPr>
            <a:r>
              <a:rPr lang="ru-RU" dirty="0" smtClean="0"/>
              <a:t>обучаться среди сверстников, в том числе и в </a:t>
            </a:r>
          </a:p>
          <a:p>
            <a:pPr>
              <a:buNone/>
            </a:pPr>
            <a:r>
              <a:rPr lang="ru-RU" dirty="0" smtClean="0"/>
              <a:t>обычных общеобразовательных школах. Это </a:t>
            </a:r>
          </a:p>
          <a:p>
            <a:pPr>
              <a:buNone/>
            </a:pPr>
            <a:r>
              <a:rPr lang="ru-RU" dirty="0" smtClean="0"/>
              <a:t>нужно не только им, но и в не меньшей </a:t>
            </a:r>
          </a:p>
          <a:p>
            <a:pPr>
              <a:buNone/>
            </a:pPr>
            <a:r>
              <a:rPr lang="ru-RU" dirty="0" smtClean="0"/>
              <a:t>степени самому обществу»</a:t>
            </a:r>
            <a:endParaRPr lang="ru-RU" dirty="0"/>
          </a:p>
        </p:txBody>
      </p:sp>
      <p:sp>
        <p:nvSpPr>
          <p:cNvPr id="3" name="Заголовок 2"/>
          <p:cNvSpPr>
            <a:spLocks noGrp="1"/>
          </p:cNvSpPr>
          <p:nvPr>
            <p:ph type="title"/>
          </p:nvPr>
        </p:nvSpPr>
        <p:spPr>
          <a:xfrm>
            <a:off x="457200" y="142852"/>
            <a:ext cx="8229600" cy="1197916"/>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ru-RU" sz="3200" dirty="0" smtClean="0"/>
              <a:t>Заседание Совета по делам инвалидов, 2011 г.</a:t>
            </a:r>
            <a:endParaRPr lang="ru-RU" sz="3200" dirty="0"/>
          </a:p>
        </p:txBody>
      </p:sp>
      <p:pic>
        <p:nvPicPr>
          <p:cNvPr id="4" name="Рисунок 3" descr="Новости Новокузнецка"/>
          <p:cNvPicPr/>
          <p:nvPr/>
        </p:nvPicPr>
        <p:blipFill>
          <a:blip r:embed="rId2" cstate="print"/>
          <a:srcRect/>
          <a:stretch>
            <a:fillRect/>
          </a:stretch>
        </p:blipFill>
        <p:spPr bwMode="auto">
          <a:xfrm>
            <a:off x="4857752" y="4071942"/>
            <a:ext cx="4113221" cy="2627147"/>
          </a:xfrm>
          <a:prstGeom prst="ellipse">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lnSpc>
                <a:spcPct val="120000"/>
              </a:lnSpc>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10. Профессиональными образовательными организациями и образовательными организациями высшего образования, а также организациями, осуществляющими образовательную деятельность по основным программам профессионального обучения, должны быть созданы специальные условия для получения образования обучающимися с ограниченными возможностями здоровья.</a:t>
            </a:r>
          </a:p>
        </p:txBody>
      </p:sp>
    </p:spTree>
    <p:extLst>
      <p:ext uri="{BB962C8B-B14F-4D97-AF65-F5344CB8AC3E}">
        <p14:creationId xmlns="" xmlns:p14="http://schemas.microsoft.com/office/powerpoint/2010/main" val="13891577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125963" y="83977"/>
            <a:ext cx="8943392" cy="968759"/>
          </a:xfrm>
        </p:spPr>
        <p:txBody>
          <a:bodyPr>
            <a:noAutofit/>
          </a:bodyPr>
          <a:lstStyle/>
          <a:p>
            <a:pPr algn="ctr"/>
            <a:r>
              <a:rPr lang="ru-RU"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ФГОС НОО ОВЗ и УО</a:t>
            </a:r>
            <a:endParaRPr lang="ru-RU"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401216" y="1390264"/>
            <a:ext cx="8341568" cy="5019868"/>
          </a:xfrm>
        </p:spPr>
        <p:txBody>
          <a:bodyPr>
            <a:normAutofit lnSpcReduction="10000"/>
          </a:bodyPr>
          <a:lstStyle/>
          <a:p>
            <a:pPr indent="457200" algn="just"/>
            <a:r>
              <a:rPr lang="ru-RU" sz="2600" dirty="0" smtClean="0">
                <a:latin typeface="Times New Roman" pitchFamily="18" charset="0"/>
                <a:cs typeface="Times New Roman" pitchFamily="18" charset="0"/>
              </a:rPr>
              <a:t>С 01.09.2016 года </a:t>
            </a:r>
            <a:r>
              <a:rPr lang="ru-RU" sz="2600" dirty="0" err="1" smtClean="0">
                <a:latin typeface="Times New Roman" pitchFamily="18" charset="0"/>
                <a:cs typeface="Times New Roman" pitchFamily="18" charset="0"/>
              </a:rPr>
              <a:t>вступилив</a:t>
            </a:r>
            <a:r>
              <a:rPr lang="ru-RU" sz="2600" dirty="0" smtClean="0">
                <a:latin typeface="Times New Roman" pitchFamily="18" charset="0"/>
                <a:cs typeface="Times New Roman" pitchFamily="18" charset="0"/>
              </a:rPr>
              <a:t> силу федеральные государственные образовательные стандарты для детей с ограниченными возможностями здоровья и федеральные государственные образовательные стандарты для детей с умственной отсталостью (интеллектуальными нарушениями) (далее по тексту ФГОС ОВЗ и УО).</a:t>
            </a:r>
          </a:p>
          <a:p>
            <a:pPr indent="457200" algn="just"/>
            <a:r>
              <a:rPr lang="ru-RU" sz="2600" dirty="0" smtClean="0">
                <a:latin typeface="Times New Roman" pitchFamily="18" charset="0"/>
                <a:cs typeface="Times New Roman" pitchFamily="18" charset="0"/>
              </a:rPr>
              <a:t>ФГОС ОВЗ и УО представляет собой совокупность обязательных требований при реализации адаптированных основных общеобразовательных программ начального общего образования (далее - АООП НОО) в организациях, осуществляющих образовательную деятельность.</a:t>
            </a:r>
          </a:p>
        </p:txBody>
      </p:sp>
    </p:spTree>
    <p:extLst>
      <p:ext uri="{BB962C8B-B14F-4D97-AF65-F5344CB8AC3E}">
        <p14:creationId xmlns="" xmlns:p14="http://schemas.microsoft.com/office/powerpoint/2010/main" val="3396154733"/>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125963" y="83977"/>
            <a:ext cx="8943392" cy="968759"/>
          </a:xfrm>
        </p:spPr>
        <p:txBody>
          <a:bodyPr>
            <a:noAutofit/>
          </a:bodyPr>
          <a:lstStyle/>
          <a:p>
            <a:pPr algn="ctr"/>
            <a:r>
              <a:rPr lang="ru-RU"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ФГОС НОО ОВЗ и УО</a:t>
            </a:r>
            <a:endParaRPr lang="ru-RU"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401216" y="1390264"/>
            <a:ext cx="8341568" cy="5019868"/>
          </a:xfrm>
        </p:spPr>
        <p:txBody>
          <a:bodyPr>
            <a:normAutofit fontScale="77500" lnSpcReduction="20000"/>
          </a:bodyPr>
          <a:lstStyle/>
          <a:p>
            <a:pPr indent="457200" algn="just">
              <a:buNone/>
            </a:pPr>
            <a:r>
              <a:rPr lang="ru-RU" sz="4200" dirty="0" smtClean="0">
                <a:latin typeface="Times New Roman" pitchFamily="18" charset="0"/>
                <a:cs typeface="Times New Roman" pitchFamily="18" charset="0"/>
              </a:rPr>
              <a:t>Основные цели введения стандартов:</a:t>
            </a:r>
          </a:p>
          <a:p>
            <a:pPr indent="457200" algn="just">
              <a:buNone/>
            </a:pPr>
            <a:r>
              <a:rPr lang="ru-RU" sz="4200" dirty="0" smtClean="0">
                <a:latin typeface="Times New Roman" pitchFamily="18" charset="0"/>
                <a:cs typeface="Times New Roman" pitchFamily="18" charset="0"/>
              </a:rPr>
              <a:t>- введение в образовательное пространство всех детей с ОВЗ вне зависимости от тяжести их проблем</a:t>
            </a:r>
          </a:p>
          <a:p>
            <a:pPr indent="457200" algn="just">
              <a:buNone/>
            </a:pPr>
            <a:r>
              <a:rPr lang="ru-RU" sz="4200" dirty="0" smtClean="0">
                <a:latin typeface="Times New Roman" pitchFamily="18" charset="0"/>
                <a:cs typeface="Times New Roman" pitchFamily="18" charset="0"/>
              </a:rPr>
              <a:t>- оказание специальной помощи детям с ОВЗ, способным обучатся в условиях массовой школы</a:t>
            </a:r>
          </a:p>
          <a:p>
            <a:pPr indent="457200" algn="just">
              <a:buNone/>
            </a:pPr>
            <a:r>
              <a:rPr lang="ru-RU" sz="4200" dirty="0" smtClean="0">
                <a:latin typeface="Times New Roman" pitchFamily="18" charset="0"/>
                <a:cs typeface="Times New Roman" pitchFamily="18" charset="0"/>
              </a:rPr>
              <a:t>- развитие жизненного опыта, выделение взаимодополняющих компонентов: «академический» и «жизненной компетенции»</a:t>
            </a:r>
            <a:endParaRPr lang="ru-RU" sz="4200" dirty="0">
              <a:latin typeface="Times New Roman" pitchFamily="18" charset="0"/>
              <a:cs typeface="Times New Roman" pitchFamily="18" charset="0"/>
            </a:endParaRPr>
          </a:p>
        </p:txBody>
      </p:sp>
    </p:spTree>
    <p:extLst>
      <p:ext uri="{BB962C8B-B14F-4D97-AF65-F5344CB8AC3E}">
        <p14:creationId xmlns="" xmlns:p14="http://schemas.microsoft.com/office/powerpoint/2010/main" val="3396154733"/>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95536" y="404664"/>
            <a:ext cx="8424936" cy="6192688"/>
          </a:xfrm>
        </p:spPr>
        <p:style>
          <a:lnRef idx="3">
            <a:schemeClr val="lt1"/>
          </a:lnRef>
          <a:fillRef idx="1">
            <a:schemeClr val="accent2"/>
          </a:fillRef>
          <a:effectRef idx="1">
            <a:schemeClr val="accent2"/>
          </a:effectRef>
          <a:fontRef idx="minor">
            <a:schemeClr val="lt1"/>
          </a:fontRef>
        </p:style>
        <p:txBody>
          <a:bodyPr/>
          <a:lstStyle/>
          <a:p>
            <a:pPr marL="273050" indent="-273050" algn="r">
              <a:buNone/>
            </a:pPr>
            <a:endParaRPr lang="ru-RU" sz="2800" dirty="0" smtClean="0"/>
          </a:p>
          <a:p>
            <a:pPr marL="273050" indent="-273050" algn="r">
              <a:buNone/>
            </a:pPr>
            <a:r>
              <a:rPr lang="ru-RU" sz="2800" dirty="0" smtClean="0"/>
              <a:t>«Не ребёнка подгонять, корректируя под ту или иную образовательную систему,    а саму эту образовательную систему корректировать в том направлении, чтобы она обеспечивала достаточно высокий уровень развития, 		воспитания и обучения детей»</a:t>
            </a:r>
          </a:p>
          <a:p>
            <a:pPr marL="273050" indent="-273050" algn="r">
              <a:buNone/>
            </a:pPr>
            <a:r>
              <a:rPr lang="ru-RU" sz="2800" dirty="0" smtClean="0"/>
              <a:t>И.В. Дубровина</a:t>
            </a:r>
            <a:r>
              <a:rPr lang="ru-RU" dirty="0" smtClean="0"/>
              <a:t> </a:t>
            </a:r>
          </a:p>
          <a:p>
            <a:endParaRPr lang="ru-RU" dirty="0"/>
          </a:p>
        </p:txBody>
      </p:sp>
      <p:sp>
        <p:nvSpPr>
          <p:cNvPr id="3" name="Заголовок 2"/>
          <p:cNvSpPr>
            <a:spLocks noGrp="1"/>
          </p:cNvSpPr>
          <p:nvPr>
            <p:ph type="title"/>
          </p:nvPr>
        </p:nvSpPr>
        <p:spPr>
          <a:xfrm>
            <a:off x="457200" y="274638"/>
            <a:ext cx="8229600" cy="58018"/>
          </a:xfrm>
        </p:spPr>
        <p:txBody>
          <a:bodyPr>
            <a:normAutofit fontScale="90000"/>
          </a:bodyPr>
          <a:lstStyle/>
          <a:p>
            <a:endParaRPr lang="ru-RU" dirty="0"/>
          </a:p>
        </p:txBody>
      </p:sp>
      <p:pic>
        <p:nvPicPr>
          <p:cNvPr id="4" name="Рисунок 3" descr="Влияние W-ifi на детей в школах WiFi антенна"/>
          <p:cNvPicPr/>
          <p:nvPr/>
        </p:nvPicPr>
        <p:blipFill>
          <a:blip r:embed="rId2" cstate="print"/>
          <a:srcRect/>
          <a:stretch>
            <a:fillRect/>
          </a:stretch>
        </p:blipFill>
        <p:spPr bwMode="auto">
          <a:xfrm>
            <a:off x="683568" y="3573016"/>
            <a:ext cx="4824536" cy="314096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772816"/>
            <a:ext cx="8229600" cy="4234475"/>
          </a:xfrm>
        </p:spPr>
        <p:style>
          <a:lnRef idx="2">
            <a:schemeClr val="accent3">
              <a:shade val="50000"/>
            </a:schemeClr>
          </a:lnRef>
          <a:fillRef idx="1">
            <a:schemeClr val="accent3"/>
          </a:fillRef>
          <a:effectRef idx="0">
            <a:schemeClr val="accent3"/>
          </a:effectRef>
          <a:fontRef idx="minor">
            <a:schemeClr val="lt1"/>
          </a:fontRef>
        </p:style>
        <p:txBody>
          <a:bodyPr>
            <a:normAutofit fontScale="92500"/>
          </a:bodyPr>
          <a:lstStyle/>
          <a:p>
            <a:pPr algn="ctr">
              <a:buNone/>
            </a:pPr>
            <a:endParaRPr lang="ru-RU" b="1" dirty="0" smtClean="0"/>
          </a:p>
          <a:p>
            <a:pPr algn="ctr">
              <a:buNone/>
            </a:pPr>
            <a:r>
              <a:rPr lang="ru-RU" b="1" dirty="0" smtClean="0"/>
              <a:t>затруднен процесс включения ребенка с </a:t>
            </a:r>
          </a:p>
          <a:p>
            <a:pPr algn="ctr">
              <a:buNone/>
            </a:pPr>
            <a:r>
              <a:rPr lang="ru-RU" b="1" dirty="0" smtClean="0"/>
              <a:t>тяжелыми нарушениями в развитии в  программу обучения массовой школы, крайне затруднена сама возможность организации образовательного процесса и аттестации, особенно на второй ступени обучения, когда добавляются сложности, связанные с предметным образованием. </a:t>
            </a:r>
          </a:p>
          <a:p>
            <a:endParaRPr lang="ru-RU" b="1" dirty="0"/>
          </a:p>
        </p:txBody>
      </p:sp>
      <p:sp>
        <p:nvSpPr>
          <p:cNvPr id="3" name="Заголовок 2"/>
          <p:cNvSpPr>
            <a:spLocks noGrp="1"/>
          </p:cNvSpPr>
          <p:nvPr>
            <p:ph type="title"/>
          </p:nvPr>
        </p:nvSpPr>
        <p:spPr>
          <a:xfrm>
            <a:off x="395536" y="548680"/>
            <a:ext cx="8183880" cy="105156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ru-RU" dirty="0" smtClean="0"/>
              <a:t>Проблема введения инклюзивного образования </a:t>
            </a:r>
            <a:endParaRPr lang="ru-RU" dirty="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4" name="Содержимое 3" descr="Индивидуальные приспособления - Картинка 9702/12"/>
          <p:cNvPicPr>
            <a:picLocks noGrp="1"/>
          </p:cNvPicPr>
          <p:nvPr>
            <p:ph idx="1"/>
          </p:nvPr>
        </p:nvPicPr>
        <p:blipFill>
          <a:blip r:embed="rId2" cstate="print"/>
          <a:srcRect/>
          <a:stretch>
            <a:fillRect/>
          </a:stretch>
        </p:blipFill>
        <p:spPr bwMode="auto">
          <a:xfrm>
            <a:off x="0" y="0"/>
            <a:ext cx="5004048" cy="3573016"/>
          </a:xfrm>
          <a:prstGeom prst="rect">
            <a:avLst/>
          </a:prstGeom>
          <a:noFill/>
          <a:ln w="9525">
            <a:noFill/>
            <a:miter lim="800000"/>
            <a:headEnd/>
            <a:tailEnd/>
          </a:ln>
        </p:spPr>
      </p:pic>
      <p:pic>
        <p:nvPicPr>
          <p:cNvPr id="6" name="Рисунок 5" descr="город Михайлов, Рязанская Область - Сайт города"/>
          <p:cNvPicPr/>
          <p:nvPr/>
        </p:nvPicPr>
        <p:blipFill>
          <a:blip r:embed="rId3" cstate="print"/>
          <a:srcRect/>
          <a:stretch>
            <a:fillRect/>
          </a:stretch>
        </p:blipFill>
        <p:spPr bwMode="auto">
          <a:xfrm>
            <a:off x="5004048" y="0"/>
            <a:ext cx="4139952" cy="3573016"/>
          </a:xfrm>
          <a:prstGeom prst="rect">
            <a:avLst/>
          </a:prstGeom>
          <a:noFill/>
          <a:ln w="9525">
            <a:noFill/>
            <a:miter lim="800000"/>
            <a:headEnd/>
            <a:tailEnd/>
          </a:ln>
        </p:spPr>
      </p:pic>
      <p:pic>
        <p:nvPicPr>
          <p:cNvPr id="7" name="Рисунок 6" descr="Здоровье Новости Ярославля, новости Нижнего Новгорода, новости Твери, новости Саратова, новости ЦФО Imenno.ru Page 18"/>
          <p:cNvPicPr/>
          <p:nvPr/>
        </p:nvPicPr>
        <p:blipFill>
          <a:blip r:embed="rId4" cstate="print"/>
          <a:srcRect/>
          <a:stretch>
            <a:fillRect/>
          </a:stretch>
        </p:blipFill>
        <p:spPr bwMode="auto">
          <a:xfrm>
            <a:off x="0" y="3573016"/>
            <a:ext cx="4644008" cy="3284984"/>
          </a:xfrm>
          <a:prstGeom prst="rect">
            <a:avLst/>
          </a:prstGeom>
          <a:noFill/>
          <a:ln w="9525">
            <a:noFill/>
            <a:miter lim="800000"/>
            <a:headEnd/>
            <a:tailEnd/>
          </a:ln>
        </p:spPr>
      </p:pic>
      <p:pic>
        <p:nvPicPr>
          <p:cNvPr id="8" name="Рисунок 7" descr="Доступная среда программа для инвалидов - доступно много софта"/>
          <p:cNvPicPr/>
          <p:nvPr/>
        </p:nvPicPr>
        <p:blipFill>
          <a:blip r:embed="rId5" cstate="print"/>
          <a:srcRect/>
          <a:stretch>
            <a:fillRect/>
          </a:stretch>
        </p:blipFill>
        <p:spPr bwMode="auto">
          <a:xfrm>
            <a:off x="4716016" y="3573016"/>
            <a:ext cx="4427984" cy="32849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4" name="Содержимое 3" descr="Учреждения"/>
          <p:cNvPicPr>
            <a:picLocks noGrp="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04664"/>
            <a:ext cx="8229600" cy="2016224"/>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algn="ctr">
              <a:buNone/>
            </a:pPr>
            <a:r>
              <a:rPr lang="ru-RU" sz="2800" b="1" dirty="0" smtClean="0">
                <a:solidFill>
                  <a:srgbClr val="C00000"/>
                </a:solidFill>
              </a:rPr>
              <a:t>При грамотном сопровождении с первых </a:t>
            </a:r>
          </a:p>
          <a:p>
            <a:pPr algn="ctr">
              <a:buNone/>
            </a:pPr>
            <a:r>
              <a:rPr lang="ru-RU" sz="2800" b="1" dirty="0" smtClean="0">
                <a:solidFill>
                  <a:srgbClr val="C00000"/>
                </a:solidFill>
              </a:rPr>
              <a:t>дней жизни – ребенок с особенностями </a:t>
            </a:r>
          </a:p>
          <a:p>
            <a:pPr algn="ctr">
              <a:buNone/>
            </a:pPr>
            <a:r>
              <a:rPr lang="ru-RU" sz="2800" b="1" dirty="0" smtClean="0">
                <a:solidFill>
                  <a:srgbClr val="C00000"/>
                </a:solidFill>
              </a:rPr>
              <a:t>развития проходит путь от ограниченных </a:t>
            </a:r>
          </a:p>
          <a:p>
            <a:pPr algn="ctr">
              <a:buNone/>
            </a:pPr>
            <a:r>
              <a:rPr lang="ru-RU" sz="2800" b="1" dirty="0" smtClean="0">
                <a:solidFill>
                  <a:srgbClr val="C00000"/>
                </a:solidFill>
              </a:rPr>
              <a:t>возможностей к возможностям без границ</a:t>
            </a:r>
            <a:endParaRPr lang="ru-RU" dirty="0"/>
          </a:p>
        </p:txBody>
      </p:sp>
      <p:sp>
        <p:nvSpPr>
          <p:cNvPr id="3" name="Заголовок 2"/>
          <p:cNvSpPr>
            <a:spLocks noGrp="1"/>
          </p:cNvSpPr>
          <p:nvPr>
            <p:ph type="title"/>
          </p:nvPr>
        </p:nvSpPr>
        <p:spPr>
          <a:xfrm>
            <a:off x="457200" y="274638"/>
            <a:ext cx="8229600" cy="346050"/>
          </a:xfrm>
        </p:spPr>
        <p:txBody>
          <a:bodyPr>
            <a:normAutofit fontScale="90000"/>
          </a:bodyPr>
          <a:lstStyle/>
          <a:p>
            <a:endParaRPr lang="ru-RU" dirty="0"/>
          </a:p>
        </p:txBody>
      </p:sp>
      <p:pic>
        <p:nvPicPr>
          <p:cNvPr id="4" name="Рисунок 3" descr="В Вилюйске проведен десант для родителей детей-инвалидов &quot;Мир моего ребенка&quot; Официальный информационный портал Республики Саха ("/>
          <p:cNvPicPr/>
          <p:nvPr/>
        </p:nvPicPr>
        <p:blipFill>
          <a:blip r:embed="rId2" cstate="print"/>
          <a:srcRect/>
          <a:stretch>
            <a:fillRect/>
          </a:stretch>
        </p:blipFill>
        <p:spPr bwMode="auto">
          <a:xfrm>
            <a:off x="2411760" y="2492896"/>
            <a:ext cx="6264696" cy="41044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51520" y="1481328"/>
            <a:ext cx="8640960" cy="5044016"/>
          </a:xfrm>
          <a:scene3d>
            <a:camera prst="orthographicFront"/>
            <a:lightRig rig="threePt" dir="t"/>
          </a:scene3d>
          <a:sp3d>
            <a:bevelT w="139700" h="139700" prst="divot"/>
          </a:sp3d>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r>
              <a:rPr lang="ru-RU" b="1" dirty="0" smtClean="0"/>
              <a:t>Адаптированная образовательная программа</a:t>
            </a:r>
            <a:r>
              <a:rPr lang="ru-RU" dirty="0" smtClean="0"/>
              <a:t> - образовательная программа, адаптированная </a:t>
            </a:r>
            <a:r>
              <a:rPr lang="ru-RU" u="sng" dirty="0" smtClean="0"/>
              <a:t>для обучения лиц с ОВЗ на основе ФГОС </a:t>
            </a:r>
            <a:r>
              <a:rPr lang="ru-RU" dirty="0" smtClean="0"/>
              <a:t>с учетом особенностей их психофизического развития, индивидуальных возможностей и при необходимости обеспечивающая </a:t>
            </a:r>
            <a:r>
              <a:rPr lang="ru-RU" u="sng" dirty="0" smtClean="0"/>
              <a:t>коррекцию </a:t>
            </a:r>
            <a:r>
              <a:rPr lang="ru-RU" dirty="0" smtClean="0"/>
              <a:t>нарушений развития и </a:t>
            </a:r>
            <a:r>
              <a:rPr lang="ru-RU" u="sng" dirty="0" smtClean="0"/>
              <a:t>социальную адаптацию </a:t>
            </a:r>
            <a:r>
              <a:rPr lang="ru-RU" dirty="0" smtClean="0"/>
              <a:t>указанных лиц.</a:t>
            </a:r>
          </a:p>
          <a:p>
            <a:pPr>
              <a:buNone/>
            </a:pPr>
            <a:endParaRPr lang="ru-RU" dirty="0" smtClean="0"/>
          </a:p>
          <a:p>
            <a:r>
              <a:rPr lang="ru-RU" b="1" dirty="0" smtClean="0"/>
              <a:t>Индивидуальный учебный план </a:t>
            </a:r>
            <a:r>
              <a:rPr lang="ru-RU" dirty="0" smtClean="0"/>
              <a:t>- учебный план, обеспечивающий </a:t>
            </a:r>
            <a:r>
              <a:rPr lang="ru-RU" u="sng" dirty="0" smtClean="0"/>
              <a:t>освоение образовательной программы</a:t>
            </a:r>
            <a:r>
              <a:rPr lang="ru-RU" dirty="0" smtClean="0"/>
              <a:t> на основе </a:t>
            </a:r>
            <a:r>
              <a:rPr lang="ru-RU" u="sng" dirty="0" smtClean="0"/>
              <a:t>индивидуализации</a:t>
            </a:r>
            <a:r>
              <a:rPr lang="ru-RU" dirty="0" smtClean="0"/>
              <a:t> ее </a:t>
            </a:r>
            <a:r>
              <a:rPr lang="ru-RU" u="sng" dirty="0" smtClean="0"/>
              <a:t>содержания</a:t>
            </a:r>
            <a:r>
              <a:rPr lang="ru-RU" dirty="0" smtClean="0"/>
              <a:t> с учетом особенностей и образовательных потребностей конкретного обучающегося.</a:t>
            </a:r>
          </a:p>
          <a:p>
            <a:endParaRPr lang="ru-RU" dirty="0"/>
          </a:p>
        </p:txBody>
      </p:sp>
      <p:sp>
        <p:nvSpPr>
          <p:cNvPr id="3" name="Заголовок 2"/>
          <p:cNvSpPr>
            <a:spLocks noGrp="1"/>
          </p:cNvSpPr>
          <p:nvPr>
            <p:ph type="title"/>
          </p:nvPr>
        </p:nvSpPr>
        <p:spPr>
          <a:xfrm>
            <a:off x="457200" y="188640"/>
            <a:ext cx="8229600" cy="108012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ru-RU" sz="2800" dirty="0" smtClean="0"/>
              <a:t>Документы, обеспечивающие успешное внедрение инклюзивного образования</a:t>
            </a:r>
            <a:endParaRPr lang="ru-RU" sz="2800" dirty="0"/>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ФГОС"/>
          <p:cNvPicPr/>
          <p:nvPr/>
        </p:nvPicPr>
        <p:blipFill>
          <a:blip r:embed="rId2" cstate="print"/>
          <a:srcRect/>
          <a:stretch>
            <a:fillRect/>
          </a:stretch>
        </p:blipFill>
        <p:spPr bwMode="auto">
          <a:xfrm>
            <a:off x="4932040" y="4653136"/>
            <a:ext cx="4032448" cy="2007047"/>
          </a:xfrm>
          <a:prstGeom prst="ellipse">
            <a:avLst/>
          </a:prstGeom>
          <a:ln>
            <a:noFill/>
          </a:ln>
          <a:effectLst>
            <a:softEdge rad="112500"/>
          </a:effectLst>
        </p:spPr>
      </p:pic>
      <p:sp>
        <p:nvSpPr>
          <p:cNvPr id="2" name="Содержимое 1"/>
          <p:cNvSpPr>
            <a:spLocks noGrp="1"/>
          </p:cNvSpPr>
          <p:nvPr>
            <p:ph idx="1"/>
          </p:nvPr>
        </p:nvSpPr>
        <p:spPr>
          <a:xfrm>
            <a:off x="457200" y="1481328"/>
            <a:ext cx="8363272" cy="5116024"/>
          </a:xfrm>
        </p:spPr>
        <p:txBody>
          <a:bodyPr>
            <a:normAutofit/>
          </a:bodyPr>
          <a:lstStyle/>
          <a:p>
            <a:endParaRPr lang="ru-RU" b="1" dirty="0" smtClean="0"/>
          </a:p>
          <a:p>
            <a:endParaRPr lang="ru-RU" b="1" dirty="0" smtClean="0"/>
          </a:p>
          <a:p>
            <a:r>
              <a:rPr lang="ru-RU" b="1" dirty="0" smtClean="0"/>
              <a:t>ФГОС начального образования</a:t>
            </a:r>
          </a:p>
          <a:p>
            <a:r>
              <a:rPr lang="ru-RU" b="1" dirty="0" smtClean="0"/>
              <a:t>ФГОС дошкольного образования</a:t>
            </a:r>
          </a:p>
          <a:p>
            <a:r>
              <a:rPr lang="ru-RU" b="1" dirty="0" smtClean="0"/>
              <a:t>ФГОС начального образования  детей с ОВЗ</a:t>
            </a:r>
          </a:p>
          <a:p>
            <a:endParaRPr lang="ru-RU" dirty="0"/>
          </a:p>
        </p:txBody>
      </p:sp>
      <p:sp>
        <p:nvSpPr>
          <p:cNvPr id="3" name="Заголовок 2"/>
          <p:cNvSpPr>
            <a:spLocks noGrp="1"/>
          </p:cNvSpPr>
          <p:nvPr>
            <p:ph type="title"/>
          </p:nvPr>
        </p:nvSpPr>
        <p:spPr>
          <a:xfrm>
            <a:off x="457200" y="274638"/>
            <a:ext cx="8229600" cy="994122"/>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ru-RU" sz="3200" dirty="0" smtClean="0">
                <a:solidFill>
                  <a:schemeClr val="bg1"/>
                </a:solidFill>
              </a:rPr>
              <a:t>Федеральные государственные  образовательные стандарты</a:t>
            </a:r>
            <a:endParaRPr lang="ru-RU" sz="3200" dirty="0">
              <a:solidFill>
                <a:schemeClr val="bg1"/>
              </a:solidFill>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628775"/>
          <a:ext cx="8229600" cy="4968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467544" y="332656"/>
            <a:ext cx="8229600" cy="1143000"/>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ru-RU" sz="2800" dirty="0" smtClean="0"/>
              <a:t>Успешность и качество внедрения практики инклюзивного образования</a:t>
            </a:r>
            <a:endParaRPr lang="ru-RU"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fontScale="92500" lnSpcReduction="20000"/>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lnSpc>
                <a:spcPct val="120000"/>
              </a:lnSpc>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11. При получении образования обучающимся с ограниченными возможностями здоровья предоставляются бесплатно специальные учебники и учебные пособия, иная учебная литература, а также услуги </a:t>
            </a:r>
            <a:r>
              <a:rPr lang="ru-RU" sz="2400" dirty="0" err="1" smtClean="0">
                <a:effectLst>
                  <a:outerShdw blurRad="38100" dist="38100" dir="2700000" algn="tl">
                    <a:srgbClr val="000000">
                      <a:alpha val="43137"/>
                    </a:srgbClr>
                  </a:outerShdw>
                </a:effectLst>
                <a:latin typeface="Times New Roman" pitchFamily="18" charset="0"/>
                <a:ea typeface="+mj-ea"/>
                <a:cs typeface="Times New Roman" pitchFamily="18" charset="0"/>
              </a:rPr>
              <a:t>сурдопереводчиков</a:t>
            </a: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 и </a:t>
            </a:r>
            <a:r>
              <a:rPr lang="ru-RU" sz="2400" dirty="0" err="1" smtClean="0">
                <a:effectLst>
                  <a:outerShdw blurRad="38100" dist="38100" dir="2700000" algn="tl">
                    <a:srgbClr val="000000">
                      <a:alpha val="43137"/>
                    </a:srgbClr>
                  </a:outerShdw>
                </a:effectLst>
                <a:latin typeface="Times New Roman" pitchFamily="18" charset="0"/>
                <a:ea typeface="+mj-ea"/>
                <a:cs typeface="Times New Roman" pitchFamily="18" charset="0"/>
              </a:rPr>
              <a:t>тифлосурдопереводчиков</a:t>
            </a: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 Указанная мера социальной поддержки является расходным обязательством субъекта Российской Федерации в отношении таких обучающихся, за исключением обучающихся за счет бюджетных ассигнований федерального бюджета. Для инвалидов, обучающихся за счет бюджетных ассигнований федерального бюджета, обеспечение этих мер социальной поддержки является расходным обязательством Российской Федерации.</a:t>
            </a:r>
          </a:p>
        </p:txBody>
      </p:sp>
    </p:spTree>
    <p:extLst>
      <p:ext uri="{BB962C8B-B14F-4D97-AF65-F5344CB8AC3E}">
        <p14:creationId xmlns="" xmlns:p14="http://schemas.microsoft.com/office/powerpoint/2010/main" val="13891577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4" name="Содержимое 3" descr="Одной из важнейших проблем для инвалидов и мало мобильных гр…"/>
          <p:cNvPicPr>
            <a:picLocks noGrp="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6" name="Рисунок 5" descr="Немецкие дети смогут жаловаться на родителей в ООН Мировые новости Запорожское время"/>
          <p:cNvPicPr/>
          <p:nvPr/>
        </p:nvPicPr>
        <p:blipFill>
          <a:blip r:embed="rId3" cstate="print"/>
          <a:srcRect/>
          <a:stretch>
            <a:fillRect/>
          </a:stretch>
        </p:blipFill>
        <p:spPr bwMode="auto">
          <a:xfrm>
            <a:off x="0" y="4509120"/>
            <a:ext cx="3203848" cy="234888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827606"/>
          </a:xfrm>
        </p:spPr>
        <p:txBody>
          <a:bodyPr>
            <a:normAutofit/>
          </a:bodyPr>
          <a:lstStyle/>
          <a:p>
            <a:pPr algn="ctr">
              <a:buNone/>
            </a:pPr>
            <a:endParaRPr lang="ru-RU" cap="all" dirty="0" smtClean="0">
              <a:hlinkClick r:id="rId2" tooltip="Главная"/>
            </a:endParaRPr>
          </a:p>
          <a:p>
            <a:pPr algn="ctr">
              <a:buNone/>
            </a:pPr>
            <a:endParaRPr lang="ru-RU" cap="all" dirty="0" smtClean="0">
              <a:hlinkClick r:id="rId2" tooltip="Главная"/>
            </a:endParaRPr>
          </a:p>
          <a:p>
            <a:pPr algn="ctr">
              <a:buNone/>
            </a:pPr>
            <a:r>
              <a:rPr lang="ru-RU" sz="3200" b="1" dirty="0" smtClean="0">
                <a:latin typeface="Times New Roman" pitchFamily="18" charset="0"/>
                <a:cs typeface="Times New Roman" pitchFamily="18" charset="0"/>
              </a:rPr>
              <a:t>Реестр </a:t>
            </a:r>
          </a:p>
          <a:p>
            <a:pPr algn="ctr">
              <a:buNone/>
            </a:pPr>
            <a:r>
              <a:rPr lang="ru-RU" sz="3200" dirty="0" smtClean="0">
                <a:latin typeface="Times New Roman" pitchFamily="18" charset="0"/>
                <a:cs typeface="Times New Roman" pitchFamily="18" charset="0"/>
              </a:rPr>
              <a:t>примерных основных образовательных программ: Примерные адаптированные основные общеобразовательные программы начального общего образования обучающихся с ограниченными возможностями здоровья (8 программ)</a:t>
            </a:r>
          </a:p>
        </p:txBody>
      </p:sp>
      <p:pic>
        <p:nvPicPr>
          <p:cNvPr id="294914" name="Picture 2" descr="Главная"/>
          <p:cNvPicPr>
            <a:picLocks noChangeAspect="1" noChangeArrowheads="1"/>
          </p:cNvPicPr>
          <p:nvPr/>
        </p:nvPicPr>
        <p:blipFill>
          <a:blip r:embed="rId3" cstate="print"/>
          <a:srcRect/>
          <a:stretch>
            <a:fillRect/>
          </a:stretch>
        </p:blipFill>
        <p:spPr bwMode="auto">
          <a:xfrm>
            <a:off x="611560" y="476672"/>
            <a:ext cx="1080120" cy="1637057"/>
          </a:xfrm>
          <a:prstGeom prst="rect">
            <a:avLst/>
          </a:prstGeom>
          <a:noFill/>
        </p:spPr>
      </p:pic>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85728"/>
            <a:ext cx="8501122" cy="6286544"/>
          </a:xfrm>
        </p:spPr>
        <p:txBody>
          <a:bodyPr>
            <a:normAutofit fontScale="70000" lnSpcReduction="20000"/>
          </a:bodyPr>
          <a:lstStyle/>
          <a:p>
            <a:r>
              <a:rPr lang="ru-RU" sz="4100" dirty="0" smtClean="0">
                <a:latin typeface="Times New Roman" pitchFamily="18" charset="0"/>
                <a:cs typeface="Times New Roman" pitchFamily="18" charset="0"/>
              </a:rPr>
              <a:t>Реестр примерных программ является государственной информационной системой, которая ведётся на электронных носителях и функционирует в соответствии с едиными организационными, методологическими и программно-техническими принципами, обеспечивающими её совместимость и взаимодействие с иными государственными информационными системами и информационно-телекоммуникационными сетями. (Часть 10 статьи 12 Федерального закона от 29 декабря 2012 г. № 273-ФЗ «Об образовании в Российской Федерации» (Собрание законодательства Российской Федерации, 2012, № 53, ст. 7598; 2013, № 19, ст. 2326).</a:t>
            </a:r>
          </a:p>
          <a:p>
            <a:pPr>
              <a:buFont typeface="Wingdings" pitchFamily="2" charset="2"/>
              <a:buChar char="ü"/>
            </a:pPr>
            <a:endParaRPr lang="ru-RU" dirty="0"/>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85728"/>
            <a:ext cx="8501122" cy="6286544"/>
          </a:xfrm>
        </p:spPr>
        <p:txBody>
          <a:bodyPr>
            <a:normAutofit/>
          </a:bodyPr>
          <a:lstStyle/>
          <a:p>
            <a:r>
              <a:rPr lang="ru-RU" sz="4100" dirty="0" smtClean="0">
                <a:latin typeface="Times New Roman" pitchFamily="18" charset="0"/>
                <a:cs typeface="Times New Roman" pitchFamily="18" charset="0"/>
              </a:rPr>
              <a:t>Согласно Части 10 статьи 12 Федерального закона от 29 декабря 2012 г. № 273-ФЗ «Об образовании в Российской Федерации» Примерные основные образовательные программы включаются в реестр примерных основных образовательных программ.</a:t>
            </a:r>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376264"/>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7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780928"/>
            <a:ext cx="8183880" cy="3024336"/>
          </a:xfrm>
        </p:spPr>
        <p:txBody>
          <a:bodyPr>
            <a:normAutofit lnSpcReduction="10000"/>
          </a:bodyPr>
          <a:lstStyle/>
          <a:p>
            <a:pPr indent="0">
              <a:buNone/>
            </a:pPr>
            <a:r>
              <a:rPr lang="ru-RU" dirty="0" smtClean="0">
                <a:latin typeface="Times New Roman" pitchFamily="18" charset="0"/>
                <a:cs typeface="Times New Roman" pitchFamily="18" charset="0"/>
              </a:rPr>
              <a:t>1. Примерная адаптированная основная общеобразовательная программа начального общего образования слепых обучающихся (ОДОБРЕНА решением федерального </a:t>
            </a:r>
            <a:r>
              <a:rPr lang="ru-RU" dirty="0" err="1" smtClean="0">
                <a:latin typeface="Times New Roman" pitchFamily="18" charset="0"/>
                <a:cs typeface="Times New Roman" pitchFamily="18" charset="0"/>
              </a:rPr>
              <a:t>учебно</a:t>
            </a:r>
            <a:r>
              <a:rPr lang="ru-RU" dirty="0" smtClean="0">
                <a:latin typeface="Times New Roman" pitchFamily="18" charset="0"/>
                <a:cs typeface="Times New Roman" pitchFamily="18" charset="0"/>
              </a:rPr>
              <a:t>- методического объединения по общему образованию (протокол от 22 декабря 2015 г. № 4/15))</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232248"/>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492896"/>
            <a:ext cx="8183880" cy="3312368"/>
          </a:xfrm>
        </p:spPr>
        <p:txBody>
          <a:bodyPr>
            <a:normAutofit fontScale="92500"/>
          </a:bodyPr>
          <a:lstStyle/>
          <a:p>
            <a:r>
              <a:rPr lang="ru-RU" dirty="0" smtClean="0"/>
              <a:t>2. Примерная адаптированная основная общеобразовательная программа начального общего образования слабослышащих и позднооглохших обучающихся</a:t>
            </a:r>
            <a:r>
              <a:rPr lang="ru-RU" dirty="0" smtClean="0">
                <a:latin typeface="Times New Roman" pitchFamily="18" charset="0"/>
                <a:cs typeface="Times New Roman" pitchFamily="18" charset="0"/>
              </a:rPr>
              <a:t> (ОДОБРЕНА решением федерального </a:t>
            </a:r>
            <a:r>
              <a:rPr lang="ru-RU" dirty="0" err="1" smtClean="0">
                <a:latin typeface="Times New Roman" pitchFamily="18" charset="0"/>
                <a:cs typeface="Times New Roman" pitchFamily="18" charset="0"/>
              </a:rPr>
              <a:t>учебно</a:t>
            </a:r>
            <a:r>
              <a:rPr lang="ru-RU" dirty="0" smtClean="0">
                <a:latin typeface="Times New Roman" pitchFamily="18" charset="0"/>
                <a:cs typeface="Times New Roman" pitchFamily="18" charset="0"/>
              </a:rPr>
              <a:t>- методического объединения по общему образованию (протокол от 22 декабря 2015 г. № 4/15))</a:t>
            </a:r>
            <a:endParaRPr lang="ru-RU" dirty="0" smtClean="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232248"/>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492896"/>
            <a:ext cx="8183880" cy="3312368"/>
          </a:xfrm>
        </p:spPr>
        <p:txBody>
          <a:bodyPr>
            <a:normAutofit lnSpcReduction="10000"/>
          </a:bodyPr>
          <a:lstStyle/>
          <a:p>
            <a:r>
              <a:rPr lang="ru-RU" dirty="0" smtClean="0"/>
              <a:t>3. Примерная адаптированная основная общеобразовательная программа начального общего образования обучающихся с тяжелыми нарушениями речи</a:t>
            </a:r>
            <a:r>
              <a:rPr lang="ru-RU" dirty="0" smtClean="0">
                <a:latin typeface="Times New Roman" pitchFamily="18" charset="0"/>
                <a:cs typeface="Times New Roman" pitchFamily="18" charset="0"/>
              </a:rPr>
              <a:t> (ОДОБРЕНА решением федерального </a:t>
            </a:r>
            <a:r>
              <a:rPr lang="ru-RU" dirty="0" err="1" smtClean="0">
                <a:latin typeface="Times New Roman" pitchFamily="18" charset="0"/>
                <a:cs typeface="Times New Roman" pitchFamily="18" charset="0"/>
              </a:rPr>
              <a:t>учебно</a:t>
            </a:r>
            <a:r>
              <a:rPr lang="ru-RU" dirty="0" smtClean="0">
                <a:latin typeface="Times New Roman" pitchFamily="18" charset="0"/>
                <a:cs typeface="Times New Roman" pitchFamily="18" charset="0"/>
              </a:rPr>
              <a:t>- методического объединения по общему образованию (протокол от 22 декабря 2015 г. № 4/15))</a:t>
            </a:r>
            <a:endParaRPr lang="ru-RU" dirty="0" smtClean="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232248"/>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492896"/>
            <a:ext cx="8183880" cy="3312368"/>
          </a:xfrm>
        </p:spPr>
        <p:txBody>
          <a:bodyPr>
            <a:normAutofit lnSpcReduction="10000"/>
          </a:bodyPr>
          <a:lstStyle/>
          <a:p>
            <a:r>
              <a:rPr lang="ru-RU" dirty="0" smtClean="0"/>
              <a:t>4. Примерная адаптированная основная общеобразовательная программа начального общего образования обучающихся с расстройствами </a:t>
            </a:r>
            <a:r>
              <a:rPr lang="ru-RU" dirty="0" err="1" smtClean="0"/>
              <a:t>аутистического</a:t>
            </a:r>
            <a:r>
              <a:rPr lang="ru-RU" dirty="0" smtClean="0"/>
              <a:t> спектра</a:t>
            </a:r>
            <a:r>
              <a:rPr lang="ru-RU" dirty="0" smtClean="0">
                <a:latin typeface="Times New Roman" pitchFamily="18" charset="0"/>
                <a:cs typeface="Times New Roman" pitchFamily="18" charset="0"/>
              </a:rPr>
              <a:t> (ОДОБРЕНА решением федерального учебно-методического объединения по общему образованию (протокол от 22 декабря 2015 г. № 4/15))</a:t>
            </a:r>
            <a:endParaRPr lang="ru-RU" dirty="0" smtClean="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232248"/>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492896"/>
            <a:ext cx="8183880" cy="3312368"/>
          </a:xfrm>
        </p:spPr>
        <p:txBody>
          <a:bodyPr>
            <a:normAutofit lnSpcReduction="10000"/>
          </a:bodyPr>
          <a:lstStyle/>
          <a:p>
            <a:r>
              <a:rPr lang="ru-RU" dirty="0" smtClean="0"/>
              <a:t>5. Примерная адаптированная основная общеобразовательная программа начального общего образования обучающихся с нарушениями опорно-двигательного аппарата</a:t>
            </a:r>
            <a:r>
              <a:rPr lang="ru-RU" dirty="0" smtClean="0">
                <a:latin typeface="Times New Roman" pitchFamily="18" charset="0"/>
                <a:cs typeface="Times New Roman" pitchFamily="18" charset="0"/>
              </a:rPr>
              <a:t> (ОДОБРЕНА решением федерального учебно-методического объединения по общему образованию (протокол от 22 декабря 2015 г. № 4/15))</a:t>
            </a:r>
            <a:endParaRPr lang="ru-RU" dirty="0" smtClean="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232248"/>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492896"/>
            <a:ext cx="8183880" cy="3312368"/>
          </a:xfrm>
        </p:spPr>
        <p:txBody>
          <a:bodyPr>
            <a:normAutofit lnSpcReduction="10000"/>
          </a:bodyPr>
          <a:lstStyle/>
          <a:p>
            <a:r>
              <a:rPr lang="ru-RU" dirty="0" smtClean="0"/>
              <a:t>6. Примерная адаптированная основная общеобразовательная программа начального общего образования обучающихся с задержкой психического развития</a:t>
            </a:r>
            <a:r>
              <a:rPr lang="ru-RU" dirty="0" smtClean="0">
                <a:latin typeface="Times New Roman" pitchFamily="18" charset="0"/>
                <a:cs typeface="Times New Roman" pitchFamily="18" charset="0"/>
              </a:rPr>
              <a:t> (ОДОБРЕНА решением федерального учебно-методического объединения по общему образованию (протокол от 22 декабря 2015 г. № 4/15))</a:t>
            </a:r>
            <a:endParaRPr lang="ru-RU"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365126"/>
            <a:ext cx="7886700" cy="810532"/>
          </a:xfrm>
        </p:spPr>
        <p:txBody>
          <a:bodyPr>
            <a:noAutofit/>
          </a:bodyPr>
          <a:lstStyle/>
          <a:p>
            <a:pPr algn="ctr"/>
            <a:r>
              <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Федеральный закон «Об образовании в Российской Федерации» (01.09.2013)</a:t>
            </a:r>
            <a:endParaRPr lang="ru-RU" sz="2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364331" y="1268964"/>
            <a:ext cx="8415338" cy="5284237"/>
          </a:xfrm>
        </p:spPr>
        <p:txBody>
          <a:bodyPr>
            <a:normAutofit/>
          </a:bodyPr>
          <a:lstStyle/>
          <a:p>
            <a:pPr marL="0" indent="0" algn="ctr">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Статья 79. Организация получения образования обучающимися с ограниченными возможностями здоровья</a:t>
            </a:r>
          </a:p>
          <a:p>
            <a:pPr marL="0" indent="0" algn="ctr">
              <a:buNone/>
            </a:pPr>
            <a:endPar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endParaRPr>
          </a:p>
          <a:p>
            <a:pPr marL="0" indent="457200" algn="just">
              <a:lnSpc>
                <a:spcPct val="120000"/>
              </a:lnSpc>
              <a:buNone/>
            </a:pPr>
            <a:r>
              <a:rPr lang="ru-RU" sz="2400" dirty="0" smtClean="0">
                <a:effectLst>
                  <a:outerShdw blurRad="38100" dist="38100" dir="2700000" algn="tl">
                    <a:srgbClr val="000000">
                      <a:alpha val="43137"/>
                    </a:srgbClr>
                  </a:outerShdw>
                </a:effectLst>
                <a:latin typeface="Times New Roman" pitchFamily="18" charset="0"/>
                <a:ea typeface="+mj-ea"/>
                <a:cs typeface="Times New Roman" pitchFamily="18" charset="0"/>
              </a:rPr>
              <a:t>12. Государство в лице уполномоченных им органов государственной власти Российской Федерации и органов государственной власти субъектов Российской Федерации обеспечивает подготовку педагогических работников, владеющих специальными педагогическими подходами и методами обучения и воспитания обучающихся с ограниченными возможностями здоровья, и содействует привлечению таких работников в организации, осуществляющие образовательную деятельность.</a:t>
            </a:r>
          </a:p>
        </p:txBody>
      </p:sp>
    </p:spTree>
    <p:extLst>
      <p:ext uri="{BB962C8B-B14F-4D97-AF65-F5344CB8AC3E}">
        <p14:creationId xmlns="" xmlns:p14="http://schemas.microsoft.com/office/powerpoint/2010/main" val="13891577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232248"/>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492896"/>
            <a:ext cx="8183880" cy="3312368"/>
          </a:xfrm>
        </p:spPr>
        <p:txBody>
          <a:bodyPr>
            <a:normAutofit lnSpcReduction="10000"/>
          </a:bodyPr>
          <a:lstStyle/>
          <a:p>
            <a:r>
              <a:rPr lang="ru-RU" dirty="0" smtClean="0"/>
              <a:t>7. Примерная адаптированная основная общеобразовательная программа начального общего образования для слабовидящих обучающихся</a:t>
            </a:r>
            <a:r>
              <a:rPr lang="ru-RU" dirty="0" smtClean="0">
                <a:latin typeface="Times New Roman" pitchFamily="18" charset="0"/>
                <a:cs typeface="Times New Roman" pitchFamily="18" charset="0"/>
              </a:rPr>
              <a:t> (ОДОБРЕНА решением федерального учебно-методического объединения по общему образованию (протокол от 22 декабря 2015 г. № 4/15))</a:t>
            </a:r>
            <a:endParaRPr lang="ru-RU" dirty="0" smtClean="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183880" cy="2376264"/>
          </a:xfrm>
        </p:spPr>
        <p:txBody>
          <a:bodyPr>
            <a:normAutofit fontScale="90000"/>
          </a:bodyPr>
          <a:lstStyle/>
          <a:p>
            <a:r>
              <a:rPr lang="ru-RU" sz="2200" dirty="0" smtClean="0">
                <a:solidFill>
                  <a:schemeClr val="tx1"/>
                </a:solidFill>
                <a:latin typeface="Times New Roman" pitchFamily="18" charset="0"/>
                <a:cs typeface="Times New Roman" pitchFamily="18" charset="0"/>
              </a:rPr>
              <a:t/>
            </a:r>
            <a:br>
              <a:rPr lang="ru-RU" sz="2200" dirty="0" smtClean="0">
                <a:solidFill>
                  <a:schemeClr val="tx1"/>
                </a:solidFill>
                <a:latin typeface="Times New Roman" pitchFamily="18" charset="0"/>
                <a:cs typeface="Times New Roman" pitchFamily="18" charset="0"/>
              </a:rPr>
            </a:br>
            <a:r>
              <a:rPr lang="ru-RU" sz="2700" dirty="0" smtClean="0">
                <a:solidFill>
                  <a:schemeClr val="tx1"/>
                </a:solidFill>
                <a:latin typeface="Times New Roman" pitchFamily="18" charset="0"/>
                <a:cs typeface="Times New Roman" pitchFamily="18" charset="0"/>
              </a:rPr>
              <a:t>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a:t>
            </a:r>
            <a:r>
              <a:rPr lang="ru-RU" dirty="0" smtClean="0"/>
              <a:t/>
            </a:r>
            <a:br>
              <a:rPr lang="ru-RU" dirty="0" smtClean="0"/>
            </a:br>
            <a:endParaRPr lang="ru-RU" dirty="0"/>
          </a:p>
        </p:txBody>
      </p:sp>
      <p:sp>
        <p:nvSpPr>
          <p:cNvPr id="3" name="Содержимое 2"/>
          <p:cNvSpPr>
            <a:spLocks noGrp="1"/>
          </p:cNvSpPr>
          <p:nvPr>
            <p:ph idx="1"/>
          </p:nvPr>
        </p:nvSpPr>
        <p:spPr>
          <a:xfrm>
            <a:off x="502920" y="2852936"/>
            <a:ext cx="8183880" cy="2952328"/>
          </a:xfrm>
        </p:spPr>
        <p:txBody>
          <a:bodyPr>
            <a:normAutofit lnSpcReduction="10000"/>
          </a:bodyPr>
          <a:lstStyle/>
          <a:p>
            <a:pPr indent="0">
              <a:buNone/>
            </a:pPr>
            <a:r>
              <a:rPr lang="ru-RU" dirty="0" smtClean="0">
                <a:latin typeface="Times New Roman" pitchFamily="18" charset="0"/>
                <a:cs typeface="Times New Roman" pitchFamily="18" charset="0"/>
              </a:rPr>
              <a:t>8. Примерная адаптированная основная общеобразовательная программа начального общего образования глухих обучающихся (ОДОБРЕНА решением федерального </a:t>
            </a:r>
            <a:r>
              <a:rPr lang="ru-RU" dirty="0" err="1" smtClean="0">
                <a:latin typeface="Times New Roman" pitchFamily="18" charset="0"/>
                <a:cs typeface="Times New Roman" pitchFamily="18" charset="0"/>
              </a:rPr>
              <a:t>учебно</a:t>
            </a:r>
            <a:r>
              <a:rPr lang="ru-RU" dirty="0" smtClean="0">
                <a:latin typeface="Times New Roman" pitchFamily="18" charset="0"/>
                <a:cs typeface="Times New Roman" pitchFamily="18" charset="0"/>
              </a:rPr>
              <a:t>- методического объединения по общему образованию (протокол от 22 декабря 2015 г. № 4/15))</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183880" cy="5400600"/>
          </a:xfrm>
        </p:spPr>
        <p:txBody>
          <a:bodyPr>
            <a:noAutofit/>
          </a:bodyPr>
          <a:lstStyle/>
          <a:p>
            <a:pPr algn="ctr"/>
            <a:r>
              <a:rPr lang="ru-RU" sz="2800" b="0" dirty="0" smtClean="0">
                <a:solidFill>
                  <a:schemeClr val="tx1"/>
                </a:solidFill>
                <a:latin typeface="Times New Roman" pitchFamily="18" charset="0"/>
                <a:cs typeface="Times New Roman" pitchFamily="18" charset="0"/>
                <a:hlinkClick r:id="rId2"/>
              </a:rPr>
              <a:t>Постановление Главного государственного санитарного врача РФ от 10.07.2015 № 26 «Об утверждении </a:t>
            </a:r>
            <a:r>
              <a:rPr lang="ru-RU" sz="2800" b="0" dirty="0" err="1" smtClean="0">
                <a:solidFill>
                  <a:schemeClr val="tx1"/>
                </a:solidFill>
                <a:latin typeface="Times New Roman" pitchFamily="18" charset="0"/>
                <a:cs typeface="Times New Roman" pitchFamily="18" charset="0"/>
                <a:hlinkClick r:id="rId2"/>
              </a:rPr>
              <a:t>СанПиН</a:t>
            </a:r>
            <a:r>
              <a:rPr lang="ru-RU" sz="2800" b="0" dirty="0" smtClean="0">
                <a:solidFill>
                  <a:schemeClr val="tx1"/>
                </a:solidFill>
                <a:latin typeface="Times New Roman" pitchFamily="18" charset="0"/>
                <a:cs typeface="Times New Roman" pitchFamily="18" charset="0"/>
                <a:hlinkClick r:id="rId2"/>
              </a:rPr>
              <a:t> 2.4.2.3286-15 «Санитарно-эпидемиологические требования к условиям и организации обучения и воспитания в организациях, осуществляющих образовательную деятельность по адаптированным основным общеобразовательным программам для обучающихся с ограниченными возможностями здоровья»</a:t>
            </a:r>
            <a:endParaRPr lang="ru-RU" sz="2800" b="0" dirty="0">
              <a:solidFill>
                <a:schemeClr val="tx1"/>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t>Установлены санитарно-эпидемиологические требования к условиям обучения и воспитания детей с ограниченными возможностями здоровья в организациях, реализующих адаптированные основные общеобразовательные программы.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lnSpcReduction="10000"/>
          </a:bodyPr>
          <a:lstStyle/>
          <a:p>
            <a:r>
              <a:rPr lang="ru-RU" dirty="0" err="1" smtClean="0"/>
              <a:t>СанПиН</a:t>
            </a:r>
            <a:r>
              <a:rPr lang="ru-RU" dirty="0" smtClean="0"/>
              <a:t> касается организаций с дневным или круглосуточным (круглогодичным) пребыванием детей, а также распространяются на отдельные классы и/или группы для обучающихся с ограниченными возможностями здоровья, в том числе группы продленного дня. Приведены требования к оборудованию и санитарному состоянию помещений, организации образовательной деятельности и режиму дня, питанию и медицинскому обслуживанию детей. </a:t>
            </a:r>
            <a:r>
              <a:rPr lang="ru-RU" dirty="0" err="1" smtClean="0"/>
              <a:t>СанПиН</a:t>
            </a:r>
            <a:r>
              <a:rPr lang="ru-RU" dirty="0" smtClean="0"/>
              <a:t> вводятся в действие с 1 сентября 2016 г.</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t>Приказ </a:t>
            </a:r>
            <a:r>
              <a:rPr lang="ru-RU" dirty="0" err="1" smtClean="0"/>
              <a:t>Минобрнауки</a:t>
            </a:r>
            <a:r>
              <a:rPr lang="ru-RU" dirty="0" smtClean="0"/>
              <a:t> России от 30.08.2013 N 1014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(Зарегистрировано в Минюсте России 26.09.2013 N 30038)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Утверждён 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a:t>
            </a:r>
          </a:p>
          <a:p>
            <a:r>
              <a:rPr lang="ru-RU" dirty="0" smtClean="0">
                <a:latin typeface="Times New Roman" pitchFamily="18" charset="0"/>
                <a:cs typeface="Times New Roman" pitchFamily="18" charset="0"/>
              </a:rPr>
              <a:t>Дошкольное образование можно получить в организациях, осуществляющих образовательную деятельность, а также вне таковых (в форме семейного образования). Его содержание определяется образовательной программой дошкольного образования.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Программа самостоятельно разрабатывается и утверждается образовательными организациями.</a:t>
            </a:r>
          </a:p>
          <a:p>
            <a:r>
              <a:rPr lang="ru-RU" dirty="0" smtClean="0">
                <a:latin typeface="Times New Roman" pitchFamily="18" charset="0"/>
                <a:cs typeface="Times New Roman" pitchFamily="18" charset="0"/>
              </a:rPr>
              <a:t>Требования к структуре, объёму, условиям реализации и результатам освоения программы определяются соответствующим федеральным государственным образовательным стандартом.</a:t>
            </a:r>
          </a:p>
          <a:p>
            <a:r>
              <a:rPr lang="ru-RU" dirty="0" smtClean="0">
                <a:latin typeface="Times New Roman" pitchFamily="18" charset="0"/>
                <a:cs typeface="Times New Roman" pitchFamily="18" charset="0"/>
              </a:rPr>
              <a:t>Образовательная организация обеспечивает получение дошкольного образования, присмотр и уход за воспитанниками в возрасте от 2 месяцев до прекращения образовательных отношений. </a:t>
            </a:r>
          </a:p>
          <a:p>
            <a:r>
              <a:rPr lang="ru-RU" dirty="0" smtClean="0">
                <a:latin typeface="Times New Roman" pitchFamily="18" charset="0"/>
                <a:cs typeface="Times New Roman" pitchFamily="18" charset="0"/>
              </a:rPr>
              <a:t>Образовательная деятельность в организации осуществляется в группах.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pPr algn="just"/>
            <a:r>
              <a:rPr lang="ru-RU" dirty="0" smtClean="0">
                <a:latin typeface="Times New Roman" pitchFamily="18" charset="0"/>
                <a:cs typeface="Times New Roman" pitchFamily="18" charset="0"/>
              </a:rPr>
              <a:t>Группы могут иметь </a:t>
            </a:r>
            <a:r>
              <a:rPr lang="ru-RU" dirty="0" err="1" smtClean="0">
                <a:latin typeface="Times New Roman" pitchFamily="18" charset="0"/>
                <a:cs typeface="Times New Roman" pitchFamily="18" charset="0"/>
              </a:rPr>
              <a:t>общеразвивающую</a:t>
            </a:r>
            <a:r>
              <a:rPr lang="ru-RU" dirty="0" smtClean="0">
                <a:latin typeface="Times New Roman" pitchFamily="18" charset="0"/>
                <a:cs typeface="Times New Roman" pitchFamily="18" charset="0"/>
              </a:rPr>
              <a:t>, компенсирующую, оздоровительную или комбинированную направленность. </a:t>
            </a:r>
          </a:p>
          <a:p>
            <a:pPr algn="just"/>
            <a:r>
              <a:rPr lang="ru-RU" dirty="0" smtClean="0">
                <a:latin typeface="Times New Roman" pitchFamily="18" charset="0"/>
                <a:cs typeface="Times New Roman" pitchFamily="18" charset="0"/>
              </a:rPr>
              <a:t>Могут быть организованы (без реализации образовательной программы дошкольного образования) группы детей раннего возраста (обеспечивающие развитие, присмотр, уход и оздоровление воспитанников в возрасте от 2 месяцев до 3 лет), а также по присмотру и уходу для лиц в возрасте от 2 месяцев до 7 лет.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1481328"/>
            <a:ext cx="8786874" cy="4525963"/>
          </a:xfrm>
        </p:spPr>
        <p:txBody>
          <a:bodyPr/>
          <a:lstStyle/>
          <a:p>
            <a:pPr>
              <a:buNone/>
            </a:pPr>
            <a:endParaRPr lang="ru-RU" dirty="0"/>
          </a:p>
        </p:txBody>
      </p:sp>
      <p:sp>
        <p:nvSpPr>
          <p:cNvPr id="3" name="Заголовок 2"/>
          <p:cNvSpPr>
            <a:spLocks noGrp="1"/>
          </p:cNvSpPr>
          <p:nvPr>
            <p:ph type="title"/>
          </p:nvPr>
        </p:nvSpPr>
        <p:spPr>
          <a:xfrm>
            <a:off x="214282" y="274638"/>
            <a:ext cx="8715436" cy="143985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ru-RU" sz="3200" dirty="0" smtClean="0"/>
              <a:t/>
            </a:r>
            <a:br>
              <a:rPr lang="ru-RU" sz="3200" dirty="0" smtClean="0"/>
            </a:br>
            <a:r>
              <a:rPr lang="ru-RU" sz="3100" dirty="0" smtClean="0"/>
              <a:t>Термин «инклюзивное образование»</a:t>
            </a:r>
            <a:br>
              <a:rPr lang="ru-RU" sz="3100" dirty="0" smtClean="0"/>
            </a:br>
            <a:r>
              <a:rPr lang="ru-RU" sz="3100" dirty="0" smtClean="0"/>
              <a:t>в переводе с французского – </a:t>
            </a:r>
            <a:br>
              <a:rPr lang="ru-RU" sz="3100" dirty="0" smtClean="0"/>
            </a:br>
            <a:r>
              <a:rPr lang="ru-RU" sz="3100" dirty="0" smtClean="0"/>
              <a:t>«включающий в себя»</a:t>
            </a:r>
            <a:r>
              <a:rPr lang="ru-RU" sz="2800" dirty="0" smtClean="0"/>
              <a:t/>
            </a:r>
            <a:br>
              <a:rPr lang="ru-RU" sz="2800" dirty="0" smtClean="0"/>
            </a:br>
            <a:endParaRPr lang="ru-RU" sz="3200" dirty="0"/>
          </a:p>
        </p:txBody>
      </p:sp>
      <p:pic>
        <p:nvPicPr>
          <p:cNvPr id="4" name="Рисунок 3" descr="Инклюзивное образование - это более широкий процесс интеграц…"/>
          <p:cNvPicPr/>
          <p:nvPr/>
        </p:nvPicPr>
        <p:blipFill>
          <a:blip r:embed="rId2" cstate="print"/>
          <a:srcRect/>
          <a:stretch>
            <a:fillRect/>
          </a:stretch>
        </p:blipFill>
        <p:spPr bwMode="auto">
          <a:xfrm>
            <a:off x="142844" y="1857364"/>
            <a:ext cx="8786874" cy="50006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Также могут быть созданы семейные дошкольные группы с целью удовлетворения потребности населения в услугах дошкольного образования в семьях. </a:t>
            </a:r>
          </a:p>
          <a:p>
            <a:r>
              <a:rPr lang="ru-RU" dirty="0" smtClean="0">
                <a:latin typeface="Times New Roman" pitchFamily="18" charset="0"/>
                <a:cs typeface="Times New Roman" pitchFamily="18" charset="0"/>
              </a:rPr>
              <a:t>Организация самостоятельно определяет режим её работы по 5-дневной или 6-дневной рабочей неделе. </a:t>
            </a:r>
          </a:p>
          <a:p>
            <a:r>
              <a:rPr lang="ru-RU" dirty="0" smtClean="0">
                <a:latin typeface="Times New Roman" pitchFamily="18" charset="0"/>
                <a:cs typeface="Times New Roman" pitchFamily="18" charset="0"/>
              </a:rPr>
              <a:t>Группы могут функционировать в режиме полного (12 часов), сокращенного (8–10,5 часов), продленного (13–14 часов) дня, кратковременного (от 3 до 5 часов в день) и круглосуточного пребывания.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Приведены особенности организации образовательной деятельности для обучающихся с ограниченными возможностями здоровья. Типовое положение о дошкольном образовательном учреждении, утверждённое в 2011 г., признано утратившим силу.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500063"/>
            <a:ext cx="7886700" cy="1776809"/>
          </a:xfrm>
        </p:spPr>
        <p:txBody>
          <a:bodyPr>
            <a:normAutofit fontScale="90000"/>
          </a:bodyPr>
          <a:lstStyle/>
          <a:p>
            <a:pPr algn="ctr"/>
            <a: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Приказ </a:t>
            </a:r>
            <a:r>
              <a:rPr lang="ru-RU" sz="20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Минобрнауки</a:t>
            </a:r>
            <a: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России от 09.11.2015 №1309 (ред. от 18.08.2016)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 (1.01.2016)</a:t>
            </a:r>
            <a:r>
              <a:rPr lang="ru-RU" sz="2700" dirty="0" smtClean="0">
                <a:effectLst>
                  <a:outerShdw blurRad="38100" dist="38100" dir="2700000" algn="tl">
                    <a:srgbClr val="000000">
                      <a:alpha val="43137"/>
                    </a:srgbClr>
                  </a:outerShdw>
                </a:effectLst>
              </a:rPr>
              <a:t/>
            </a:r>
            <a:br>
              <a:rPr lang="ru-RU" sz="2700" dirty="0" smtClean="0">
                <a:effectLst>
                  <a:outerShdw blurRad="38100" dist="38100" dir="2700000" algn="tl">
                    <a:srgbClr val="000000">
                      <a:alpha val="43137"/>
                    </a:srgbClr>
                  </a:outerShdw>
                </a:effectLst>
              </a:rPr>
            </a:b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524264" y="1916832"/>
            <a:ext cx="8095472" cy="4502630"/>
          </a:xfrm>
        </p:spPr>
        <p:txBody>
          <a:bodyPr>
            <a:normAutofit/>
          </a:bodyPr>
          <a:lstStyle/>
          <a:p>
            <a:pPr marL="0" indent="457200" algn="just">
              <a:buNone/>
            </a:pPr>
            <a:r>
              <a:rPr lang="ru-RU" sz="2300" dirty="0" smtClean="0">
                <a:latin typeface="Times New Roman" pitchFamily="18" charset="0"/>
                <a:cs typeface="Times New Roman" pitchFamily="18" charset="0"/>
              </a:rPr>
              <a:t>Определён порядок обеспечения условий доступности для инвалидов объектов и услуг в сфере образования. Речь также идёт об оказании необходимой помощи. Так, предусматривается обучение и инструктирование специалистов, работающих с инвалидами. Принимаются меры по обеспечению беспрепятственного передвижения по объектам, по сопровождению, по надлежащему размещению носителей информации. Урегулированы вопросы оформления паспорта доступности для инвалидов объекта и услуг. Закреплены положения об оценке соответствия уровня обеспечения доступности для инвалидов объектов. Приказ вступает в силу с 1 января 2016 г. </a:t>
            </a:r>
          </a:p>
          <a:p>
            <a:pPr algn="just"/>
            <a:endParaRPr lang="ru-RU" dirty="0" smtClean="0"/>
          </a:p>
        </p:txBody>
      </p:sp>
    </p:spTree>
    <p:extLst>
      <p:ext uri="{BB962C8B-B14F-4D97-AF65-F5344CB8AC3E}">
        <p14:creationId xmlns="" xmlns:p14="http://schemas.microsoft.com/office/powerpoint/2010/main" val="39762588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2762"/>
            <a:ext cx="9144000" cy="6855238"/>
          </a:xfrm>
          <a:prstGeom prst="rect">
            <a:avLst/>
          </a:prstGeom>
        </p:spPr>
      </p:pic>
      <p:sp>
        <p:nvSpPr>
          <p:cNvPr id="2" name="Заголовок 1"/>
          <p:cNvSpPr>
            <a:spLocks noGrp="1"/>
          </p:cNvSpPr>
          <p:nvPr>
            <p:ph type="title"/>
          </p:nvPr>
        </p:nvSpPr>
        <p:spPr>
          <a:xfrm>
            <a:off x="628650" y="500063"/>
            <a:ext cx="7886700" cy="912713"/>
          </a:xfrm>
        </p:spPr>
        <p:txBody>
          <a:bodyPr>
            <a:normAutofit fontScale="90000"/>
          </a:bodyPr>
          <a:lstStyle/>
          <a:p>
            <a:pPr algn="ctr"/>
            <a: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524264" y="404664"/>
            <a:ext cx="8095472" cy="6014798"/>
          </a:xfrm>
        </p:spPr>
        <p:txBody>
          <a:bodyPr>
            <a:normAutofit fontScale="70000" lnSpcReduction="20000"/>
          </a:bodyPr>
          <a:lstStyle/>
          <a:p>
            <a:pPr marL="0" indent="457200" algn="just">
              <a:buNone/>
            </a:pPr>
            <a:r>
              <a:rPr lang="ru-RU" dirty="0" smtClean="0">
                <a:latin typeface="Times New Roman" pitchFamily="18" charset="0"/>
                <a:cs typeface="Times New Roman" pitchFamily="18" charset="0"/>
              </a:rPr>
              <a:t>1. Порядок обеспечения условий доступности для инвалидов объектов и предоставляемых услуг в сфере образования, а также оказания им при этом необходимой помощи определяет правила обеспечения условий  доступности для инвалидов объектов (административные здания, строения, сооружения и помещения) (далее - объекты) Министерства образования и науки Российской Федерации, Федеральной службы по надзору в сфере образования и науки, Федерального агентства по делам молодежи, органов государственной власти субъектов Российской Федерации, осуществляющих государственное управление в сфере образования, органов местного самоуправления, осуществляющих управление в сфере образования (далее - органы), подведомственных органам организаций, независимо от их организационно-правовых форм (далее - организации); услуг в сфере образования, предоставляемых органами и организациями в соответствии с Федеральным законом от 27 июля 2010 г. N 210-ФЗ «Об организации предоставления государственных и муниципальных услуг», а также оказания инвалидам при этом необходимой помощи в преодолении барьеров, мешающих получению услуг в сфере образования и использованию объектов наравне с другими лицами.</a:t>
            </a:r>
          </a:p>
          <a:p>
            <a:pPr algn="just"/>
            <a:endParaRPr lang="ru-RU" dirty="0" smtClean="0"/>
          </a:p>
        </p:txBody>
      </p:sp>
    </p:spTree>
    <p:extLst>
      <p:ext uri="{BB962C8B-B14F-4D97-AF65-F5344CB8AC3E}">
        <p14:creationId xmlns="" xmlns:p14="http://schemas.microsoft.com/office/powerpoint/2010/main" val="39762588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425709" y="223936"/>
            <a:ext cx="8258758" cy="6344815"/>
          </a:xfrm>
        </p:spPr>
        <p:txBody>
          <a:bodyPr>
            <a:normAutofit/>
          </a:bodyPr>
          <a:lstStyle/>
          <a:p>
            <a:pPr marL="0" indent="457200" algn="just">
              <a:buNone/>
            </a:pPr>
            <a:r>
              <a:rPr lang="ru-RU" dirty="0" smtClean="0">
                <a:latin typeface="Times New Roman" pitchFamily="18" charset="0"/>
                <a:cs typeface="Times New Roman" pitchFamily="18" charset="0"/>
              </a:rPr>
              <a:t>2. Руководители органов и организаций, предоставляющих услуги в сфере образования, в пределах установленных полномочий организуют инструктирование или обучение специалистов, работающих с инвалидами по вопросам, связанным с обеспечением доступности для инвалидов объектов и услуг в сфере образования с учетом имеющихся у них стойких расстройств функций организма и ограничений жизнедеятельности.</a:t>
            </a:r>
          </a:p>
        </p:txBody>
      </p:sp>
    </p:spTree>
    <p:extLst>
      <p:ext uri="{BB962C8B-B14F-4D97-AF65-F5344CB8AC3E}">
        <p14:creationId xmlns="" xmlns:p14="http://schemas.microsoft.com/office/powerpoint/2010/main" val="33079850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425709" y="223936"/>
            <a:ext cx="8258758" cy="6344815"/>
          </a:xfrm>
        </p:spPr>
        <p:txBody>
          <a:bodyPr>
            <a:normAutofit/>
          </a:bodyPr>
          <a:lstStyle/>
          <a:p>
            <a:pPr marL="0" indent="457200" algn="just">
              <a:buNone/>
            </a:pPr>
            <a:r>
              <a:rPr lang="ru-RU" dirty="0" smtClean="0">
                <a:latin typeface="Times New Roman" pitchFamily="18" charset="0"/>
                <a:cs typeface="Times New Roman" pitchFamily="18" charset="0"/>
              </a:rPr>
              <a:t>3. Руководителями органов и организаций, предоставляющих услуги в сфере образования, обеспечивается создание инвалидам следующих условий доступности объектов в соответствии с требованиями, установленными законодательными и иными нормативными правовыми актами:</a:t>
            </a:r>
          </a:p>
          <a:p>
            <a:pPr marL="0" indent="457200" algn="just">
              <a:buNone/>
            </a:pPr>
            <a:r>
              <a:rPr lang="ru-RU" dirty="0" smtClean="0">
                <a:latin typeface="Times New Roman" pitchFamily="18" charset="0"/>
                <a:cs typeface="Times New Roman" pitchFamily="18" charset="0"/>
              </a:rPr>
              <a:t>а) возможность беспрепятственного входа в объекты и выхода из них;</a:t>
            </a:r>
          </a:p>
          <a:p>
            <a:pPr marL="0" indent="457200" algn="just">
              <a:buNone/>
            </a:pPr>
            <a:r>
              <a:rPr lang="ru-RU" dirty="0" smtClean="0">
                <a:latin typeface="Times New Roman" pitchFamily="18" charset="0"/>
                <a:cs typeface="Times New Roman" pitchFamily="18" charset="0"/>
              </a:rPr>
              <a:t>б) возможность самостоятельного передвижения по территории объекта в целях доступа к месту предоставления услуги, в том числе с помощью работников объекта, предоставляющих услуги, </a:t>
            </a:r>
            <a:r>
              <a:rPr lang="ru-RU" dirty="0" err="1" smtClean="0">
                <a:latin typeface="Times New Roman" pitchFamily="18" charset="0"/>
                <a:cs typeface="Times New Roman" pitchFamily="18" charset="0"/>
              </a:rPr>
              <a:t>ассистивных</a:t>
            </a:r>
            <a:r>
              <a:rPr lang="ru-RU" dirty="0" smtClean="0">
                <a:latin typeface="Times New Roman" pitchFamily="18" charset="0"/>
                <a:cs typeface="Times New Roman" pitchFamily="18" charset="0"/>
              </a:rPr>
              <a:t> и вспомогательных технологий, а также сменного кресла-коляски;</a:t>
            </a:r>
          </a:p>
        </p:txBody>
      </p:sp>
    </p:spTree>
    <p:extLst>
      <p:ext uri="{BB962C8B-B14F-4D97-AF65-F5344CB8AC3E}">
        <p14:creationId xmlns="" xmlns:p14="http://schemas.microsoft.com/office/powerpoint/2010/main" val="33079850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425709" y="223936"/>
            <a:ext cx="8258758" cy="6344815"/>
          </a:xfrm>
        </p:spPr>
        <p:txBody>
          <a:bodyPr>
            <a:normAutofit/>
          </a:bodyPr>
          <a:lstStyle/>
          <a:p>
            <a:pPr marL="0" indent="457200" algn="just">
              <a:buNone/>
            </a:pPr>
            <a:r>
              <a:rPr lang="ru-RU" dirty="0" smtClean="0">
                <a:latin typeface="Times New Roman" pitchFamily="18" charset="0"/>
                <a:cs typeface="Times New Roman" pitchFamily="18" charset="0"/>
              </a:rPr>
              <a:t>в) возможность посадки в транспортное средство и высадки из него перед входом в объект, в том числе с использованием кресла-коляски и, при необходимости, с помощью работников объекта;</a:t>
            </a:r>
          </a:p>
          <a:p>
            <a:pPr marL="0" indent="457200" algn="just">
              <a:buNone/>
            </a:pPr>
            <a:r>
              <a:rPr lang="ru-RU" dirty="0" smtClean="0">
                <a:latin typeface="Times New Roman" pitchFamily="18" charset="0"/>
                <a:cs typeface="Times New Roman" pitchFamily="18" charset="0"/>
              </a:rPr>
              <a:t>г) сопровождение инвалидов, имеющих стойкие нарушения функции зрения, и возможность самостоятельного передвижения по территории объекта;</a:t>
            </a:r>
          </a:p>
          <a:p>
            <a:pPr marL="0" indent="457200" algn="just">
              <a:buNone/>
            </a:pPr>
            <a:r>
              <a:rPr lang="ru-RU" dirty="0" smtClean="0">
                <a:latin typeface="Times New Roman" pitchFamily="18" charset="0"/>
                <a:cs typeface="Times New Roman" pitchFamily="18" charset="0"/>
              </a:rPr>
              <a:t>д) содействие инвалиду при входе в объект и выходе из него, информирование инвалида о доступных маршрутах общественного транспорта;</a:t>
            </a:r>
          </a:p>
        </p:txBody>
      </p:sp>
    </p:spTree>
    <p:extLst>
      <p:ext uri="{BB962C8B-B14F-4D97-AF65-F5344CB8AC3E}">
        <p14:creationId xmlns="" xmlns:p14="http://schemas.microsoft.com/office/powerpoint/2010/main" val="33079850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425709" y="223936"/>
            <a:ext cx="8258758" cy="6344815"/>
          </a:xfrm>
        </p:spPr>
        <p:txBody>
          <a:bodyPr>
            <a:normAutofit/>
          </a:bodyPr>
          <a:lstStyle/>
          <a:p>
            <a:pPr marL="0" indent="457200" algn="just">
              <a:buNone/>
            </a:pPr>
            <a:r>
              <a:rPr lang="ru-RU" dirty="0" smtClean="0">
                <a:latin typeface="Times New Roman" pitchFamily="18" charset="0"/>
                <a:cs typeface="Times New Roman" pitchFamily="18" charset="0"/>
              </a:rPr>
              <a:t>е) надлежащее размещение носителей информации, необходимой для обеспечения беспрепятственного доступа инвалидов к объектам и услугам, с учетом ограничений их жизнедеятельности, в том числе дублирование необходимой для получения услуги звуковой и зрительной информации, а также надписей, знаков и иной текстовой и графической информации знаками, выполненными рельефно-точечным шрифтом Брайля и на контрастном фоне;</a:t>
            </a:r>
          </a:p>
        </p:txBody>
      </p:sp>
    </p:spTree>
    <p:extLst>
      <p:ext uri="{BB962C8B-B14F-4D97-AF65-F5344CB8AC3E}">
        <p14:creationId xmlns="" xmlns:p14="http://schemas.microsoft.com/office/powerpoint/2010/main" val="33079850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425709" y="223936"/>
            <a:ext cx="8258758" cy="6344815"/>
          </a:xfrm>
        </p:spPr>
        <p:txBody>
          <a:bodyPr>
            <a:normAutofit/>
          </a:bodyPr>
          <a:lstStyle/>
          <a:p>
            <a:pPr marL="0" indent="457200" algn="just">
              <a:buNone/>
            </a:pPr>
            <a:r>
              <a:rPr lang="ru-RU" dirty="0" smtClean="0">
                <a:latin typeface="Times New Roman" pitchFamily="18" charset="0"/>
                <a:cs typeface="Times New Roman" pitchFamily="18" charset="0"/>
              </a:rPr>
              <a:t>ж) обеспечение допуска на объект, в котором предоставляются услуги, собаки-проводника при наличии документа, подтверждающего ее специальное обучение, выданного по форме и в порядке, утвержденных приказом Министерства труда и социальной защиты Российской Федерации от 22 июня 2015 г. № 386н.</a:t>
            </a:r>
          </a:p>
        </p:txBody>
      </p:sp>
    </p:spTree>
    <p:extLst>
      <p:ext uri="{BB962C8B-B14F-4D97-AF65-F5344CB8AC3E}">
        <p14:creationId xmlns="" xmlns:p14="http://schemas.microsoft.com/office/powerpoint/2010/main" val="33079850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362728" y="443205"/>
            <a:ext cx="8418544" cy="6565989"/>
          </a:xfrm>
        </p:spPr>
        <p:txBody>
          <a:bodyPr>
            <a:noAutofit/>
          </a:bodyPr>
          <a:lstStyle/>
          <a:p>
            <a:pPr marL="0" indent="457200" algn="just">
              <a:lnSpc>
                <a:spcPct val="70000"/>
              </a:lnSpc>
              <a:buNone/>
            </a:pPr>
            <a:r>
              <a:rPr lang="ru-RU" dirty="0">
                <a:latin typeface="Times New Roman" pitchFamily="18" charset="0"/>
                <a:cs typeface="Times New Roman" pitchFamily="18" charset="0"/>
              </a:rPr>
              <a:t>4. Руководителями органов и организаций, предоставляющих услуги в сфере </a:t>
            </a:r>
            <a:r>
              <a:rPr lang="ru-RU" dirty="0" smtClean="0">
                <a:latin typeface="Times New Roman" pitchFamily="18" charset="0"/>
                <a:cs typeface="Times New Roman" pitchFamily="18" charset="0"/>
              </a:rPr>
              <a:t>образования, обеспечивается </a:t>
            </a:r>
            <a:r>
              <a:rPr lang="ru-RU" dirty="0">
                <a:latin typeface="Times New Roman" pitchFamily="18" charset="0"/>
                <a:cs typeface="Times New Roman" pitchFamily="18" charset="0"/>
              </a:rPr>
              <a:t>создание инвалидам следующих условий доступности услуг в соответствии с </a:t>
            </a:r>
            <a:r>
              <a:rPr lang="ru-RU" dirty="0" smtClean="0">
                <a:latin typeface="Times New Roman" pitchFamily="18" charset="0"/>
                <a:cs typeface="Times New Roman" pitchFamily="18" charset="0"/>
              </a:rPr>
              <a:t>требованиями, установленными </a:t>
            </a:r>
            <a:r>
              <a:rPr lang="ru-RU" dirty="0">
                <a:latin typeface="Times New Roman" pitchFamily="18" charset="0"/>
                <a:cs typeface="Times New Roman" pitchFamily="18" charset="0"/>
              </a:rPr>
              <a:t>законодательными и иными нормативными правовыми </a:t>
            </a:r>
            <a:r>
              <a:rPr lang="ru-RU" dirty="0" smtClean="0">
                <a:latin typeface="Times New Roman" pitchFamily="18" charset="0"/>
                <a:cs typeface="Times New Roman" pitchFamily="18" charset="0"/>
              </a:rPr>
              <a:t>актами:</a:t>
            </a:r>
          </a:p>
          <a:p>
            <a:pPr marL="0" indent="457200" algn="just">
              <a:lnSpc>
                <a:spcPct val="70000"/>
              </a:lnSpc>
              <a:buNone/>
            </a:pPr>
            <a:r>
              <a:rPr lang="ru-RU" dirty="0" smtClean="0">
                <a:latin typeface="Times New Roman" pitchFamily="18" charset="0"/>
                <a:cs typeface="Times New Roman" pitchFamily="18" charset="0"/>
              </a:rPr>
              <a:t>а</a:t>
            </a:r>
            <a:r>
              <a:rPr lang="ru-RU" dirty="0">
                <a:latin typeface="Times New Roman" pitchFamily="18" charset="0"/>
                <a:cs typeface="Times New Roman" pitchFamily="18" charset="0"/>
              </a:rPr>
              <a:t>) наличие при входе в объект вывески с названием организации, графиком работы организации, </a:t>
            </a:r>
            <a:r>
              <a:rPr lang="ru-RU" dirty="0" smtClean="0">
                <a:latin typeface="Times New Roman" pitchFamily="18" charset="0"/>
                <a:cs typeface="Times New Roman" pitchFamily="18" charset="0"/>
              </a:rPr>
              <a:t>плана здания</a:t>
            </a:r>
            <a:r>
              <a:rPr lang="ru-RU" dirty="0">
                <a:latin typeface="Times New Roman" pitchFamily="18" charset="0"/>
                <a:cs typeface="Times New Roman" pitchFamily="18" charset="0"/>
              </a:rPr>
              <a:t>, выполненных рельефно-точечным шрифтом Брайля и на контрастном </a:t>
            </a:r>
            <a:r>
              <a:rPr lang="ru-RU" dirty="0" smtClean="0">
                <a:latin typeface="Times New Roman" pitchFamily="18" charset="0"/>
                <a:cs typeface="Times New Roman" pitchFamily="18" charset="0"/>
              </a:rPr>
              <a:t>фоне;</a:t>
            </a:r>
          </a:p>
          <a:p>
            <a:pPr marL="0" indent="457200" algn="just">
              <a:lnSpc>
                <a:spcPct val="70000"/>
              </a:lnSpc>
              <a:buNone/>
            </a:pPr>
            <a:r>
              <a:rPr lang="ru-RU" dirty="0" smtClean="0">
                <a:latin typeface="Times New Roman" pitchFamily="18" charset="0"/>
                <a:cs typeface="Times New Roman" pitchFamily="18" charset="0"/>
              </a:rPr>
              <a:t>б</a:t>
            </a:r>
            <a:r>
              <a:rPr lang="ru-RU" dirty="0">
                <a:latin typeface="Times New Roman" pitchFamily="18" charset="0"/>
                <a:cs typeface="Times New Roman" pitchFamily="18" charset="0"/>
              </a:rPr>
              <a:t>) оказание инвалидам помощи, необходимой для получения в доступной для них форме информации </a:t>
            </a:r>
            <a:r>
              <a:rPr lang="ru-RU" dirty="0" smtClean="0">
                <a:latin typeface="Times New Roman" pitchFamily="18" charset="0"/>
                <a:cs typeface="Times New Roman" pitchFamily="18" charset="0"/>
              </a:rPr>
              <a:t>о правилах </a:t>
            </a:r>
            <a:r>
              <a:rPr lang="ru-RU" dirty="0">
                <a:latin typeface="Times New Roman" pitchFamily="18" charset="0"/>
                <a:cs typeface="Times New Roman" pitchFamily="18" charset="0"/>
              </a:rPr>
              <a:t>предоставления услуги, в том числе об оформлении необходимых для получения услуги документов, </a:t>
            </a:r>
            <a:r>
              <a:rPr lang="ru-RU" dirty="0" smtClean="0">
                <a:latin typeface="Times New Roman" pitchFamily="18" charset="0"/>
                <a:cs typeface="Times New Roman" pitchFamily="18" charset="0"/>
              </a:rPr>
              <a:t>о совершении </a:t>
            </a:r>
            <a:r>
              <a:rPr lang="ru-RU" dirty="0">
                <a:latin typeface="Times New Roman" pitchFamily="18" charset="0"/>
                <a:cs typeface="Times New Roman" pitchFamily="18" charset="0"/>
              </a:rPr>
              <a:t>ими других необходимых для получения услуги действий</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20613407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ctr">
              <a:buNone/>
            </a:pPr>
            <a:r>
              <a:rPr lang="ru-RU" dirty="0" smtClean="0"/>
              <a:t>предполагает общение детей с ОВЗ с </a:t>
            </a:r>
          </a:p>
          <a:p>
            <a:pPr algn="ctr">
              <a:buNone/>
            </a:pPr>
            <a:r>
              <a:rPr lang="ru-RU" dirty="0" smtClean="0"/>
              <a:t>другими детьми на праздниках и во время </a:t>
            </a:r>
          </a:p>
          <a:p>
            <a:pPr algn="ctr">
              <a:buNone/>
            </a:pPr>
            <a:r>
              <a:rPr lang="ru-RU" dirty="0" smtClean="0"/>
              <a:t>каникул</a:t>
            </a:r>
          </a:p>
        </p:txBody>
      </p:sp>
      <p:sp>
        <p:nvSpPr>
          <p:cNvPr id="3" name="Заголовок 2"/>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ru-RU" dirty="0" smtClean="0"/>
              <a:t>Вид инклюзивного обучения - </a:t>
            </a:r>
            <a:r>
              <a:rPr lang="ru-RU" dirty="0" err="1" smtClean="0"/>
              <a:t>мейнстриминг</a:t>
            </a:r>
            <a:endParaRPr lang="ru-RU" dirty="0"/>
          </a:p>
        </p:txBody>
      </p:sp>
      <p:pic>
        <p:nvPicPr>
          <p:cNvPr id="5" name="Рисунок 4" descr="Общество и происшествия Сибирский федеральный округ РИА ФедералПресс"/>
          <p:cNvPicPr/>
          <p:nvPr/>
        </p:nvPicPr>
        <p:blipFill>
          <a:blip r:embed="rId2" cstate="print"/>
          <a:srcRect/>
          <a:stretch>
            <a:fillRect/>
          </a:stretch>
        </p:blipFill>
        <p:spPr bwMode="auto">
          <a:xfrm>
            <a:off x="0" y="2857496"/>
            <a:ext cx="4929222" cy="385765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Рисунок 5" descr="Шуточный сценарий спортивного праздника в летнем лагере - Самые новые учебники"/>
          <p:cNvPicPr/>
          <p:nvPr/>
        </p:nvPicPr>
        <p:blipFill>
          <a:blip r:embed="rId3" cstate="print"/>
          <a:srcRect/>
          <a:stretch>
            <a:fillRect/>
          </a:stretch>
        </p:blipFill>
        <p:spPr bwMode="auto">
          <a:xfrm>
            <a:off x="4929190" y="2928934"/>
            <a:ext cx="4071966" cy="3643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362728" y="443205"/>
            <a:ext cx="8418544" cy="6565989"/>
          </a:xfrm>
        </p:spPr>
        <p:txBody>
          <a:bodyPr>
            <a:noAutofit/>
          </a:bodyPr>
          <a:lstStyle/>
          <a:p>
            <a:pPr marL="0" indent="457200" algn="just">
              <a:lnSpc>
                <a:spcPct val="70000"/>
              </a:lnSpc>
              <a:buNone/>
            </a:pPr>
            <a:r>
              <a:rPr lang="ru-RU" dirty="0" smtClean="0">
                <a:latin typeface="Times New Roman" pitchFamily="18" charset="0"/>
                <a:cs typeface="Times New Roman" pitchFamily="18" charset="0"/>
              </a:rPr>
              <a:t>в</a:t>
            </a:r>
            <a:r>
              <a:rPr lang="ru-RU" dirty="0">
                <a:latin typeface="Times New Roman" pitchFamily="18" charset="0"/>
                <a:cs typeface="Times New Roman" pitchFamily="18" charset="0"/>
              </a:rPr>
              <a:t>) предоставление инвалидам по слуху, при необходимости, услуги с использованием русского </a:t>
            </a:r>
            <a:r>
              <a:rPr lang="ru-RU" dirty="0" smtClean="0">
                <a:latin typeface="Times New Roman" pitchFamily="18" charset="0"/>
                <a:cs typeface="Times New Roman" pitchFamily="18" charset="0"/>
              </a:rPr>
              <a:t>жестового языка</a:t>
            </a:r>
            <a:r>
              <a:rPr lang="ru-RU" dirty="0">
                <a:latin typeface="Times New Roman" pitchFamily="18" charset="0"/>
                <a:cs typeface="Times New Roman" pitchFamily="18" charset="0"/>
              </a:rPr>
              <a:t>, включая обеспечение допуска на объект </a:t>
            </a:r>
            <a:r>
              <a:rPr lang="ru-RU" dirty="0" err="1">
                <a:latin typeface="Times New Roman" pitchFamily="18" charset="0"/>
                <a:cs typeface="Times New Roman" pitchFamily="18" charset="0"/>
              </a:rPr>
              <a:t>сурдопереводчика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тифлопереводчика</a:t>
            </a:r>
            <a:r>
              <a:rPr lang="ru-RU" dirty="0">
                <a:latin typeface="Times New Roman" pitchFamily="18" charset="0"/>
                <a:cs typeface="Times New Roman" pitchFamily="18" charset="0"/>
              </a:rPr>
              <a:t>;</a:t>
            </a:r>
          </a:p>
          <a:p>
            <a:pPr marL="0" indent="457200" algn="just">
              <a:lnSpc>
                <a:spcPct val="70000"/>
              </a:lnSpc>
              <a:buNone/>
            </a:pPr>
            <a:r>
              <a:rPr lang="ru-RU" dirty="0">
                <a:latin typeface="Times New Roman" pitchFamily="18" charset="0"/>
                <a:cs typeface="Times New Roman" pitchFamily="18" charset="0"/>
              </a:rPr>
              <a:t>г) наличие в одном из помещений, предназначенных для проведения массовых </a:t>
            </a:r>
            <a:r>
              <a:rPr lang="ru-RU" dirty="0" smtClean="0">
                <a:latin typeface="Times New Roman" pitchFamily="18" charset="0"/>
                <a:cs typeface="Times New Roman" pitchFamily="18" charset="0"/>
              </a:rPr>
              <a:t>мероприятий, индукционных </a:t>
            </a:r>
            <a:r>
              <a:rPr lang="ru-RU" dirty="0">
                <a:latin typeface="Times New Roman" pitchFamily="18" charset="0"/>
                <a:cs typeface="Times New Roman" pitchFamily="18" charset="0"/>
              </a:rPr>
              <a:t>петель и звукоусиливающей аппаратуры;</a:t>
            </a:r>
          </a:p>
          <a:p>
            <a:pPr marL="0" indent="457200" algn="just">
              <a:lnSpc>
                <a:spcPct val="70000"/>
              </a:lnSpc>
              <a:buNone/>
            </a:pPr>
            <a:r>
              <a:rPr lang="ru-RU" dirty="0">
                <a:latin typeface="Times New Roman" pitchFamily="18" charset="0"/>
                <a:cs typeface="Times New Roman" pitchFamily="18" charset="0"/>
              </a:rPr>
              <a:t>д) адаптация официального сайта органа и организации, предоставляющих услуги в сфере </a:t>
            </a:r>
            <a:r>
              <a:rPr lang="ru-RU" dirty="0" smtClean="0">
                <a:latin typeface="Times New Roman" pitchFamily="18" charset="0"/>
                <a:cs typeface="Times New Roman" pitchFamily="18" charset="0"/>
              </a:rPr>
              <a:t>образования, для </a:t>
            </a:r>
            <a:r>
              <a:rPr lang="ru-RU" dirty="0">
                <a:latin typeface="Times New Roman" pitchFamily="18" charset="0"/>
                <a:cs typeface="Times New Roman" pitchFamily="18" charset="0"/>
              </a:rPr>
              <a:t>лиц с нарушением зрения (слабовидящих</a:t>
            </a:r>
            <a:r>
              <a:rPr lang="ru-RU" dirty="0" smtClean="0">
                <a:latin typeface="Times New Roman" pitchFamily="18" charset="0"/>
                <a:cs typeface="Times New Roman" pitchFamily="18" charset="0"/>
              </a:rPr>
              <a:t>);</a:t>
            </a:r>
          </a:p>
          <a:p>
            <a:pPr marL="0" indent="457200" algn="just">
              <a:lnSpc>
                <a:spcPct val="70000"/>
              </a:lnSpc>
              <a:buNone/>
            </a:pPr>
            <a:r>
              <a:rPr lang="ru-RU" dirty="0" smtClean="0">
                <a:latin typeface="Times New Roman" pitchFamily="18" charset="0"/>
                <a:cs typeface="Times New Roman" pitchFamily="18" charset="0"/>
              </a:rPr>
              <a:t>е</a:t>
            </a:r>
            <a:r>
              <a:rPr lang="ru-RU" dirty="0">
                <a:latin typeface="Times New Roman" pitchFamily="18" charset="0"/>
                <a:cs typeface="Times New Roman" pitchFamily="18" charset="0"/>
              </a:rPr>
              <a:t>) обеспечение предоставления услуг </a:t>
            </a:r>
            <a:r>
              <a:rPr lang="ru-RU" dirty="0" err="1">
                <a:latin typeface="Times New Roman" pitchFamily="18" charset="0"/>
                <a:cs typeface="Times New Roman" pitchFamily="18" charset="0"/>
              </a:rPr>
              <a:t>тьютора</a:t>
            </a:r>
            <a:r>
              <a:rPr lang="ru-RU" dirty="0">
                <a:latin typeface="Times New Roman" pitchFamily="18" charset="0"/>
                <a:cs typeface="Times New Roman" pitchFamily="18" charset="0"/>
              </a:rPr>
              <a:t> организацией, предоставляющей услуги в </a:t>
            </a:r>
            <a:r>
              <a:rPr lang="ru-RU" dirty="0" smtClean="0">
                <a:latin typeface="Times New Roman" pitchFamily="18" charset="0"/>
                <a:cs typeface="Times New Roman" pitchFamily="18" charset="0"/>
              </a:rPr>
              <a:t>сфере образования</a:t>
            </a:r>
            <a:r>
              <a:rPr lang="ru-RU" dirty="0">
                <a:latin typeface="Times New Roman" pitchFamily="18" charset="0"/>
                <a:cs typeface="Times New Roman" pitchFamily="18" charset="0"/>
              </a:rPr>
              <a:t>, на основании соответствующей рекомендации в заключении </a:t>
            </a:r>
            <a:r>
              <a:rPr lang="ru-RU" dirty="0" smtClean="0">
                <a:latin typeface="Times New Roman" pitchFamily="18" charset="0"/>
                <a:cs typeface="Times New Roman" pitchFamily="18" charset="0"/>
              </a:rPr>
              <a:t>психолого-медико-педагогической комиссии </a:t>
            </a:r>
            <a:r>
              <a:rPr lang="ru-RU" dirty="0">
                <a:latin typeface="Times New Roman" pitchFamily="18" charset="0"/>
                <a:cs typeface="Times New Roman" pitchFamily="18" charset="0"/>
              </a:rPr>
              <a:t>или индивидуальной программе реабилитации инвалида</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20613407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3" name="Объект 2"/>
          <p:cNvSpPr>
            <a:spLocks noGrp="1"/>
          </p:cNvSpPr>
          <p:nvPr>
            <p:ph idx="1"/>
          </p:nvPr>
        </p:nvSpPr>
        <p:spPr>
          <a:xfrm>
            <a:off x="362728" y="443205"/>
            <a:ext cx="8418544" cy="6565989"/>
          </a:xfrm>
        </p:spPr>
        <p:txBody>
          <a:bodyPr>
            <a:noAutofit/>
          </a:bodyPr>
          <a:lstStyle/>
          <a:p>
            <a:pPr marL="0" indent="457200" algn="just">
              <a:lnSpc>
                <a:spcPct val="70000"/>
              </a:lnSpc>
              <a:buNone/>
            </a:pPr>
            <a:r>
              <a:rPr lang="ru-RU" sz="2400" dirty="0" smtClean="0">
                <a:latin typeface="Times New Roman" pitchFamily="18" charset="0"/>
                <a:cs typeface="Times New Roman" pitchFamily="18" charset="0"/>
              </a:rPr>
              <a:t>ж</a:t>
            </a:r>
            <a:r>
              <a:rPr lang="ru-RU" sz="2400" dirty="0">
                <a:latin typeface="Times New Roman" pitchFamily="18" charset="0"/>
                <a:cs typeface="Times New Roman" pitchFamily="18" charset="0"/>
              </a:rPr>
              <a:t>) предоставление бесплатно учебников и учебных пособий, иной учебной литературы, а </a:t>
            </a:r>
            <a:r>
              <a:rPr lang="ru-RU" sz="2400" dirty="0" smtClean="0">
                <a:latin typeface="Times New Roman" pitchFamily="18" charset="0"/>
                <a:cs typeface="Times New Roman" pitchFamily="18" charset="0"/>
              </a:rPr>
              <a:t>также специальных </a:t>
            </a:r>
            <a:r>
              <a:rPr lang="ru-RU" sz="2400" dirty="0">
                <a:latin typeface="Times New Roman" pitchFamily="18" charset="0"/>
                <a:cs typeface="Times New Roman" pitchFamily="18" charset="0"/>
              </a:rPr>
              <a:t>технических средств обучения коллективного и индивидуального пользования;</a:t>
            </a:r>
          </a:p>
          <a:p>
            <a:pPr marL="0" indent="457200" algn="just">
              <a:lnSpc>
                <a:spcPct val="70000"/>
              </a:lnSpc>
              <a:buNone/>
            </a:pPr>
            <a:r>
              <a:rPr lang="ru-RU" sz="2400" dirty="0" smtClean="0">
                <a:latin typeface="Times New Roman" pitchFamily="18" charset="0"/>
                <a:cs typeface="Times New Roman" pitchFamily="18" charset="0"/>
              </a:rPr>
              <a:t>з</a:t>
            </a:r>
            <a:r>
              <a:rPr lang="ru-RU" sz="2400" dirty="0">
                <a:latin typeface="Times New Roman" pitchFamily="18" charset="0"/>
                <a:cs typeface="Times New Roman" pitchFamily="18" charset="0"/>
              </a:rPr>
              <a:t>) оказание работниками органов и организаций, предоставляющих услуги в сфере образования, </a:t>
            </a:r>
            <a:r>
              <a:rPr lang="ru-RU" sz="2400" dirty="0" smtClean="0">
                <a:latin typeface="Times New Roman" pitchFamily="18" charset="0"/>
                <a:cs typeface="Times New Roman" pitchFamily="18" charset="0"/>
              </a:rPr>
              <a:t>иной необходимой </a:t>
            </a:r>
            <a:r>
              <a:rPr lang="ru-RU" sz="2400" dirty="0">
                <a:latin typeface="Times New Roman" pitchFamily="18" charset="0"/>
                <a:cs typeface="Times New Roman" pitchFamily="18" charset="0"/>
              </a:rPr>
              <a:t>инвалидам помощи в преодолении барьеров, мешающих получению услуг в сфере образования </a:t>
            </a:r>
            <a:r>
              <a:rPr lang="ru-RU" sz="2400" dirty="0" smtClean="0">
                <a:latin typeface="Times New Roman" pitchFamily="18" charset="0"/>
                <a:cs typeface="Times New Roman" pitchFamily="18" charset="0"/>
              </a:rPr>
              <a:t>и использованию </a:t>
            </a:r>
            <a:r>
              <a:rPr lang="ru-RU" sz="2400" dirty="0">
                <a:latin typeface="Times New Roman" pitchFamily="18" charset="0"/>
                <a:cs typeface="Times New Roman" pitchFamily="18" charset="0"/>
              </a:rPr>
              <a:t>объектов наравне с другими лицами;</a:t>
            </a:r>
          </a:p>
          <a:p>
            <a:pPr marL="0" indent="457200" algn="just">
              <a:lnSpc>
                <a:spcPct val="70000"/>
              </a:lnSpc>
              <a:buNone/>
            </a:pPr>
            <a:r>
              <a:rPr lang="ru-RU" sz="2400" dirty="0">
                <a:latin typeface="Times New Roman" pitchFamily="18" charset="0"/>
                <a:cs typeface="Times New Roman" pitchFamily="18" charset="0"/>
              </a:rPr>
              <a:t>и) условия доступности услуг в сфере образования для инвалидов, </a:t>
            </a:r>
            <a:r>
              <a:rPr lang="ru-RU" sz="2400" dirty="0" smtClean="0">
                <a:latin typeface="Times New Roman" pitchFamily="18" charset="0"/>
                <a:cs typeface="Times New Roman" pitchFamily="18" charset="0"/>
              </a:rPr>
              <a:t>предусмотренные: Порядком </a:t>
            </a:r>
            <a:r>
              <a:rPr lang="ru-RU" sz="2400" dirty="0">
                <a:latin typeface="Times New Roman" pitchFamily="18" charset="0"/>
                <a:cs typeface="Times New Roman" pitchFamily="18" charset="0"/>
              </a:rPr>
              <a:t>организации и осуществления образовательной деятельности по образовательным </a:t>
            </a:r>
            <a:r>
              <a:rPr lang="ru-RU" sz="2400" dirty="0" smtClean="0">
                <a:latin typeface="Times New Roman" pitchFamily="18" charset="0"/>
                <a:cs typeface="Times New Roman" pitchFamily="18" charset="0"/>
              </a:rPr>
              <a:t>программам среднего </a:t>
            </a:r>
            <a:r>
              <a:rPr lang="ru-RU" sz="2400" dirty="0">
                <a:latin typeface="Times New Roman" pitchFamily="18" charset="0"/>
                <a:cs typeface="Times New Roman" pitchFamily="18" charset="0"/>
              </a:rPr>
              <a:t>профессионального образования, утвержденным приказом Министерства образования и </a:t>
            </a:r>
            <a:r>
              <a:rPr lang="ru-RU" sz="2400" dirty="0" smtClean="0">
                <a:latin typeface="Times New Roman" pitchFamily="18" charset="0"/>
                <a:cs typeface="Times New Roman" pitchFamily="18" charset="0"/>
              </a:rPr>
              <a:t>науки Российской </a:t>
            </a:r>
            <a:r>
              <a:rPr lang="ru-RU" sz="2400" dirty="0">
                <a:latin typeface="Times New Roman" pitchFamily="18" charset="0"/>
                <a:cs typeface="Times New Roman" pitchFamily="18" charset="0"/>
              </a:rPr>
              <a:t>Федерации от 14 июня 2013 г. N </a:t>
            </a:r>
            <a:r>
              <a:rPr lang="ru-RU" sz="2400" dirty="0" smtClean="0">
                <a:latin typeface="Times New Roman" pitchFamily="18" charset="0"/>
                <a:cs typeface="Times New Roman" pitchFamily="18" charset="0"/>
              </a:rPr>
              <a:t>464, </a:t>
            </a:r>
            <a:r>
              <a:rPr lang="ru-RU" sz="2400" dirty="0">
                <a:latin typeface="Times New Roman" pitchFamily="18" charset="0"/>
                <a:cs typeface="Times New Roman" pitchFamily="18" charset="0"/>
              </a:rPr>
              <a:t>с изменениями, внесенными приказами </a:t>
            </a:r>
            <a:r>
              <a:rPr lang="ru-RU" sz="2400" dirty="0" smtClean="0">
                <a:latin typeface="Times New Roman" pitchFamily="18" charset="0"/>
                <a:cs typeface="Times New Roman" pitchFamily="18" charset="0"/>
              </a:rPr>
              <a:t>Министерства образования </a:t>
            </a:r>
            <a:r>
              <a:rPr lang="ru-RU" sz="2400" dirty="0">
                <a:latin typeface="Times New Roman" pitchFamily="18" charset="0"/>
                <a:cs typeface="Times New Roman" pitchFamily="18" charset="0"/>
              </a:rPr>
              <a:t>и науки Российской Федерации от 22 января 2014 г. N 31 </a:t>
            </a:r>
            <a:r>
              <a:rPr lang="ru-RU" sz="2400" dirty="0" smtClean="0">
                <a:latin typeface="Times New Roman" pitchFamily="18" charset="0"/>
                <a:cs typeface="Times New Roman" pitchFamily="18" charset="0"/>
              </a:rPr>
              <a:t>и </a:t>
            </a:r>
            <a:r>
              <a:rPr lang="ru-RU" sz="2400" dirty="0">
                <a:latin typeface="Times New Roman" pitchFamily="18" charset="0"/>
                <a:cs typeface="Times New Roman" pitchFamily="18" charset="0"/>
              </a:rPr>
              <a:t>от 15 декабря 2014 г. N </a:t>
            </a:r>
            <a:r>
              <a:rPr lang="ru-RU" sz="2400" dirty="0" smtClean="0">
                <a:latin typeface="Times New Roman" pitchFamily="18" charset="0"/>
                <a:cs typeface="Times New Roman" pitchFamily="18" charset="0"/>
              </a:rPr>
              <a:t>1580; </a:t>
            </a:r>
          </a:p>
        </p:txBody>
      </p:sp>
    </p:spTree>
    <p:extLst>
      <p:ext uri="{BB962C8B-B14F-4D97-AF65-F5344CB8AC3E}">
        <p14:creationId xmlns="" xmlns:p14="http://schemas.microsoft.com/office/powerpoint/2010/main" val="20613407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Приказ </a:t>
            </a:r>
            <a:r>
              <a:rPr lang="ru-RU" dirty="0" err="1" smtClean="0">
                <a:hlinkClick r:id="rId2"/>
              </a:rPr>
              <a:t>Минобрнауки</a:t>
            </a:r>
            <a:r>
              <a:rPr lang="ru-RU" dirty="0" smtClean="0">
                <a:hlinkClick r:id="rId2"/>
              </a:rPr>
              <a:t> России от 14.10.2013 № 1145 «Об утверждении образца свидетельства об обучении и порядка его выдачи лицам с ограниченными возможностями здоровья (с различными формами умственной отсталости), не имеющим основного общего и среднего общего образования и обучавшимся по адаптированным основным общеобразовательным программам»</a:t>
            </a:r>
            <a:endParaRPr lang="ru-RU" b="1"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Определены правила выдачи свидетельства об обучении лицам с ограниченными возможностями здоровья (с различными формами умственной отсталости), не имеющим основного общего и среднего общего образования и обучавшимся по адаптированным основным общеобразовательным программам.</a:t>
            </a:r>
          </a:p>
          <a:p>
            <a:r>
              <a:rPr lang="ru-RU" dirty="0" smtClean="0">
                <a:latin typeface="Times New Roman" pitchFamily="18" charset="0"/>
                <a:cs typeface="Times New Roman" pitchFamily="18" charset="0"/>
              </a:rPr>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Свидетельство выдается под личную подпись выпускнику (его законным представителям, иному лицу на основании доверенности) в связи с завершением обучения не позднее 10 дней после даты издания распорядительного акта об его отчислении из образовательной организации. </a:t>
            </a:r>
          </a:p>
          <a:p>
            <a:r>
              <a:rPr lang="ru-RU" dirty="0" smtClean="0">
                <a:latin typeface="Times New Roman" pitchFamily="18" charset="0"/>
                <a:cs typeface="Times New Roman" pitchFamily="18" charset="0"/>
              </a:rPr>
              <a:t>В образовательной организации ведется книга регистрации выдачи свидетельств. </a:t>
            </a:r>
          </a:p>
          <a:p>
            <a:r>
              <a:rPr lang="ru-RU" dirty="0" smtClean="0">
                <a:latin typeface="Times New Roman" pitchFamily="18" charset="0"/>
                <a:cs typeface="Times New Roman" pitchFamily="18" charset="0"/>
              </a:rPr>
              <a:t>Бланки свидетельств хранятся как документы строгой отчётности.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Свидетельства, не полученные выпускниками в год окончания образовательной организации, хранятся до их востребования. </a:t>
            </a:r>
          </a:p>
          <a:p>
            <a:r>
              <a:rPr lang="ru-RU" dirty="0" smtClean="0">
                <a:latin typeface="Times New Roman" pitchFamily="18" charset="0"/>
                <a:cs typeface="Times New Roman" pitchFamily="18" charset="0"/>
              </a:rPr>
              <a:t>До выдачи свидетельства заполненный бланк должен быть проверен на точность и безошибочность внесенных в него записей. </a:t>
            </a:r>
          </a:p>
          <a:p>
            <a:r>
              <a:rPr lang="ru-RU" dirty="0" smtClean="0">
                <a:latin typeface="Times New Roman" pitchFamily="18" charset="0"/>
                <a:cs typeface="Times New Roman" pitchFamily="18" charset="0"/>
              </a:rPr>
              <a:t>Бланк, составленный с ошибками или имеющий иные дефекты, внесенные при заполнении, подлежит замене. </a:t>
            </a:r>
          </a:p>
          <a:p>
            <a:r>
              <a:rPr lang="ru-RU" dirty="0" smtClean="0">
                <a:latin typeface="Times New Roman" pitchFamily="18" charset="0"/>
                <a:cs typeface="Times New Roman" pitchFamily="18" charset="0"/>
              </a:rPr>
              <a:t>Испорченные бланки уничтожаются. </a:t>
            </a:r>
          </a:p>
          <a:p>
            <a:r>
              <a:rPr lang="ru-RU" dirty="0" smtClean="0">
                <a:latin typeface="Times New Roman" pitchFamily="18" charset="0"/>
                <a:cs typeface="Times New Roman" pitchFamily="18" charset="0"/>
              </a:rPr>
              <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Образовательная организация выдает дубликат свидетельства в случае его утраты, порчи (повреждения), обнаружения ошибки, смены фамилии (имени, отчества) выпускника. </a:t>
            </a:r>
          </a:p>
          <a:p>
            <a:r>
              <a:rPr lang="ru-RU" dirty="0" smtClean="0">
                <a:latin typeface="Times New Roman" pitchFamily="18" charset="0"/>
                <a:cs typeface="Times New Roman" pitchFamily="18" charset="0"/>
              </a:rPr>
              <a:t>Решение о выдаче или об отказе в выдаче дубликата принимается в месячный срок со дня подачи соответствующего заявления. </a:t>
            </a:r>
          </a:p>
          <a:p>
            <a:r>
              <a:rPr lang="ru-RU" dirty="0" smtClean="0">
                <a:latin typeface="Times New Roman" pitchFamily="18" charset="0"/>
                <a:cs typeface="Times New Roman" pitchFamily="18" charset="0"/>
              </a:rPr>
              <a:t>Приведен образец свидетельства об обучении</a:t>
            </a:r>
            <a:endParaRPr lang="ru-RU" dirty="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Приказ </a:t>
            </a:r>
            <a:r>
              <a:rPr lang="ru-RU" dirty="0" err="1" smtClean="0">
                <a:hlinkClick r:id="rId2"/>
              </a:rPr>
              <a:t>Минобрнауки</a:t>
            </a:r>
            <a:r>
              <a:rPr lang="ru-RU" dirty="0" smtClean="0">
                <a:hlinkClick r:id="rId2"/>
              </a:rPr>
              <a:t> России от 31.12.2015 № 1578 «О внесении изменений в федеральный государственный образовательный стандарт среднего общего образования, утверждённый приказом Министерства образования и науки Российской Федерации от 17 мая 2012 г. № 413»</a:t>
            </a:r>
            <a:endParaRPr lang="ru-RU"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Скорректирован ФГОС среднего общего образования. </a:t>
            </a:r>
          </a:p>
          <a:p>
            <a:r>
              <a:rPr lang="ru-RU" dirty="0" smtClean="0">
                <a:latin typeface="Times New Roman" pitchFamily="18" charset="0"/>
                <a:cs typeface="Times New Roman" pitchFamily="18" charset="0"/>
              </a:rPr>
              <a:t>Уточнены требования к результатам освоения предметных областей «Русский язык и литература», «Родной язык и родная литература», «Иностранные языки». </a:t>
            </a:r>
          </a:p>
          <a:p>
            <a:r>
              <a:rPr lang="ru-RU" dirty="0" smtClean="0">
                <a:latin typeface="Times New Roman" pitchFamily="18" charset="0"/>
                <a:cs typeface="Times New Roman" pitchFamily="18" charset="0"/>
              </a:rPr>
              <a:t>Русский язык, литература, родной язык, родная литература выделены в отдельные учебные предметы. </a:t>
            </a:r>
          </a:p>
          <a:p>
            <a:r>
              <a:rPr lang="ru-RU" dirty="0" smtClean="0">
                <a:latin typeface="Times New Roman" pitchFamily="18" charset="0"/>
                <a:cs typeface="Times New Roman" pitchFamily="18" charset="0"/>
              </a:rPr>
              <a:t>Скорректированы требования к содержанию рабочих программ учебных предметов, курсов.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400" b="1" dirty="0" smtClean="0">
                <a:latin typeface="Times New Roman" pitchFamily="18" charset="0"/>
                <a:cs typeface="Times New Roman" pitchFamily="18" charset="0"/>
              </a:rPr>
              <a:t>Определены требования к результатам освоения адаптированной основной образовательной программы для глухих, слабослышащих, позднооглохших обучающихся; обучающихся с нарушениями опорно-двигательного аппарата; обучающихся с расстройствами </a:t>
            </a:r>
            <a:r>
              <a:rPr lang="ru-RU" sz="2400" b="1" dirty="0" err="1" smtClean="0">
                <a:latin typeface="Times New Roman" pitchFamily="18" charset="0"/>
                <a:cs typeface="Times New Roman" pitchFamily="18" charset="0"/>
              </a:rPr>
              <a:t>аутистического</a:t>
            </a:r>
            <a:r>
              <a:rPr lang="ru-RU" sz="2400" b="1" dirty="0" smtClean="0">
                <a:latin typeface="Times New Roman" pitchFamily="18" charset="0"/>
                <a:cs typeface="Times New Roman" pitchFamily="18" charset="0"/>
              </a:rPr>
              <a:t> спектра. </a:t>
            </a:r>
          </a:p>
          <a:p>
            <a:r>
              <a:rPr lang="ru-RU" sz="2400" b="1" dirty="0" smtClean="0">
                <a:latin typeface="Times New Roman" pitchFamily="18" charset="0"/>
                <a:cs typeface="Times New Roman" pitchFamily="18" charset="0"/>
              </a:rPr>
              <a:t>Организация, реализующая адаптированную основную образовательную программу, должна быть укомплектована педагогами, владеющими специальными педагогическими подходами и методами обучения и воспитания лиц с ограниченными возможностями здоровья.</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98630" y="260648"/>
            <a:ext cx="7886700" cy="1656184"/>
          </a:xfrm>
        </p:spPr>
        <p:txBody>
          <a:bodyPr>
            <a:normAutofit fontScale="90000"/>
          </a:bodyPr>
          <a:lstStyle/>
          <a:p>
            <a:pPr algn="ct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Международная нормативно-правовая база обучения, воспитания и образования детей-инвалидов и детей с ограниченными возможностями здоровья</a:t>
            </a:r>
            <a:r>
              <a:rPr lang="ru-RU" sz="3100" dirty="0" smtClean="0">
                <a:effectLst>
                  <a:outerShdw blurRad="38100" dist="38100" dir="2700000" algn="tl">
                    <a:srgbClr val="000000">
                      <a:alpha val="43137"/>
                    </a:srgbClr>
                  </a:outerShdw>
                </a:effectLst>
              </a:rPr>
              <a:t/>
            </a:r>
            <a:br>
              <a:rPr lang="ru-RU" sz="3100" dirty="0" smtClean="0">
                <a:effectLst>
                  <a:outerShdw blurRad="38100" dist="38100" dir="2700000" algn="tl">
                    <a:srgbClr val="000000">
                      <a:alpha val="43137"/>
                    </a:srgbClr>
                  </a:outerShdw>
                </a:effectLst>
              </a:rPr>
            </a:b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54868" y="2060847"/>
            <a:ext cx="8369559" cy="4116115"/>
          </a:xfrm>
        </p:spPr>
        <p:txBody>
          <a:bodyPr>
            <a:normAutofit fontScale="77500" lnSpcReduction="20000"/>
          </a:bodyPr>
          <a:lstStyle/>
          <a:p>
            <a:pPr marL="0" indent="0" algn="just">
              <a:buNone/>
            </a:pPr>
            <a:r>
              <a:rPr lang="ru-RU" dirty="0"/>
              <a:t>1</a:t>
            </a:r>
            <a:r>
              <a:rPr lang="ru-RU" dirty="0" smtClean="0"/>
              <a:t>. Всеобщая Декларация прав человека (10.12.1948)</a:t>
            </a:r>
          </a:p>
          <a:p>
            <a:pPr marL="0" indent="0" algn="just">
              <a:buNone/>
            </a:pPr>
            <a:r>
              <a:rPr lang="ru-RU" dirty="0" smtClean="0"/>
              <a:t>2. Декларация о правах умственно отсталых лиц (20.12.1971)</a:t>
            </a:r>
          </a:p>
          <a:p>
            <a:pPr marL="0" indent="0" algn="just">
              <a:buNone/>
            </a:pPr>
            <a:r>
              <a:rPr lang="ru-RU" dirty="0"/>
              <a:t>3</a:t>
            </a:r>
            <a:r>
              <a:rPr lang="ru-RU" dirty="0" smtClean="0"/>
              <a:t>. Конвенция о правах инвалидов (13.12.2006)</a:t>
            </a:r>
          </a:p>
          <a:p>
            <a:pPr marL="0" indent="0" algn="just">
              <a:buNone/>
            </a:pPr>
            <a:r>
              <a:rPr lang="ru-RU" dirty="0" smtClean="0"/>
              <a:t>4. Конвенция о борьбе с дискриминацией в области образования 14.12.1960)</a:t>
            </a:r>
          </a:p>
          <a:p>
            <a:pPr marL="0" indent="0" algn="just">
              <a:buNone/>
            </a:pPr>
            <a:r>
              <a:rPr lang="ru-RU" dirty="0" smtClean="0"/>
              <a:t>5. Конвенция о правах инвалидов Принята резолюцией 61/106 Генеральной Ассамблеи  от  13.12.2006</a:t>
            </a:r>
          </a:p>
          <a:p>
            <a:pPr marL="0" indent="0" algn="just">
              <a:buNone/>
            </a:pPr>
            <a:r>
              <a:rPr lang="ru-RU" dirty="0" smtClean="0"/>
              <a:t>6. Конвенция ООН о правах ребенка (20.11.1989)</a:t>
            </a:r>
          </a:p>
          <a:p>
            <a:pPr marL="0" indent="0" algn="just">
              <a:buNone/>
            </a:pPr>
            <a:r>
              <a:rPr lang="ru-RU" dirty="0" smtClean="0"/>
              <a:t>7. Стандартные правила обеспечения равных возможностей для инвалидов (20.12.1993)</a:t>
            </a:r>
          </a:p>
          <a:p>
            <a:pPr algn="just"/>
            <a:endParaRPr lang="ru-RU" dirty="0" smtClean="0"/>
          </a:p>
          <a:p>
            <a:pPr algn="just"/>
            <a:endParaRPr lang="ru-RU" dirty="0"/>
          </a:p>
        </p:txBody>
      </p:sp>
    </p:spTree>
    <p:extLst>
      <p:ext uri="{BB962C8B-B14F-4D97-AF65-F5344CB8AC3E}">
        <p14:creationId xmlns="" xmlns:p14="http://schemas.microsoft.com/office/powerpoint/2010/main" val="31805369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Приказ </a:t>
            </a:r>
            <a:r>
              <a:rPr lang="ru-RU" dirty="0" err="1" smtClean="0">
                <a:hlinkClick r:id="rId2"/>
              </a:rPr>
              <a:t>Минобрнауки</a:t>
            </a:r>
            <a:r>
              <a:rPr lang="ru-RU" dirty="0" smtClean="0">
                <a:hlinkClick r:id="rId2"/>
              </a:rPr>
              <a:t> России от 31.12.2015 №1577 «О внесении изменений в федеральный государственный образовательный стандарт основного общего образования, утверждённый приказом Министерства образования и науки Российской Федерации от 17 декабря 2010 г. № 1897»</a:t>
            </a:r>
            <a:endParaRPr lang="ru-RU"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Скорректирован федеральный государственный образовательный стандарт основного общего образования. </a:t>
            </a:r>
          </a:p>
          <a:p>
            <a:r>
              <a:rPr lang="ru-RU" b="1" dirty="0" smtClean="0">
                <a:latin typeface="Times New Roman" pitchFamily="18" charset="0"/>
                <a:cs typeface="Times New Roman" pitchFamily="18" charset="0"/>
              </a:rPr>
              <a:t>Установлено, что должны отражать личностные и </a:t>
            </a:r>
            <a:r>
              <a:rPr lang="ru-RU" b="1" dirty="0" err="1" smtClean="0">
                <a:latin typeface="Times New Roman" pitchFamily="18" charset="0"/>
                <a:cs typeface="Times New Roman" pitchFamily="18" charset="0"/>
              </a:rPr>
              <a:t>метапредметные</a:t>
            </a:r>
            <a:r>
              <a:rPr lang="ru-RU" b="1" dirty="0" smtClean="0">
                <a:latin typeface="Times New Roman" pitchFamily="18" charset="0"/>
                <a:cs typeface="Times New Roman" pitchFamily="18" charset="0"/>
              </a:rPr>
              <a:t> результаты освоения адаптированной образовательной программы для лиц с ограниченными возможностями (глухих, слабослышащих, позднооглохших; с нарушениями опорно-двигательного аппарата; с расстройствами </a:t>
            </a:r>
            <a:r>
              <a:rPr lang="ru-RU" b="1" dirty="0" err="1" smtClean="0">
                <a:latin typeface="Times New Roman" pitchFamily="18" charset="0"/>
                <a:cs typeface="Times New Roman" pitchFamily="18" charset="0"/>
              </a:rPr>
              <a:t>аутистического</a:t>
            </a:r>
            <a:r>
              <a:rPr lang="ru-RU" b="1" dirty="0" smtClean="0">
                <a:latin typeface="Times New Roman" pitchFamily="18" charset="0"/>
                <a:cs typeface="Times New Roman" pitchFamily="18" charset="0"/>
              </a:rPr>
              <a:t> спектра).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Предметная область «Филология» заменена на область «Русский язык и литература». </a:t>
            </a:r>
          </a:p>
          <a:p>
            <a:r>
              <a:rPr lang="ru-RU" dirty="0" smtClean="0">
                <a:latin typeface="Times New Roman" pitchFamily="18" charset="0"/>
                <a:cs typeface="Times New Roman" pitchFamily="18" charset="0"/>
              </a:rPr>
              <a:t>В содержании при этом сделан упор на формировании именно российской гражданской, этнической и социальной идентичности. </a:t>
            </a:r>
          </a:p>
          <a:p>
            <a:r>
              <a:rPr lang="ru-RU" b="1" dirty="0" smtClean="0">
                <a:latin typeface="Times New Roman" pitchFamily="18" charset="0"/>
                <a:cs typeface="Times New Roman" pitchFamily="18" charset="0"/>
              </a:rPr>
              <a:t>Прописано освоение альтернативных средств коммуникации лицами с ограниченными возможностями. </a:t>
            </a:r>
          </a:p>
          <a:p>
            <a:r>
              <a:rPr lang="ru-RU" dirty="0" smtClean="0">
                <a:latin typeface="Times New Roman" pitchFamily="18" charset="0"/>
                <a:cs typeface="Times New Roman" pitchFamily="18" charset="0"/>
              </a:rPr>
              <a:t>В стандарт введены предметные области «Родной язык и родная литература» и «Иностранный язык. Второй иностранный язык». </a:t>
            </a:r>
          </a:p>
          <a:p>
            <a:endParaRPr lang="ru-RU"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Предметная область «</a:t>
            </a:r>
            <a:r>
              <a:rPr lang="ru-RU" dirty="0" err="1" smtClean="0">
                <a:latin typeface="Times New Roman" pitchFamily="18" charset="0"/>
                <a:cs typeface="Times New Roman" pitchFamily="18" charset="0"/>
              </a:rPr>
              <a:t>Естественно-научные</a:t>
            </a:r>
            <a:r>
              <a:rPr lang="ru-RU" dirty="0" smtClean="0">
                <a:latin typeface="Times New Roman" pitchFamily="18" charset="0"/>
                <a:cs typeface="Times New Roman" pitchFamily="18" charset="0"/>
              </a:rPr>
              <a:t> предметы» заменена на область «Математика и информатика». </a:t>
            </a:r>
          </a:p>
          <a:p>
            <a:r>
              <a:rPr lang="ru-RU" b="1" dirty="0" smtClean="0">
                <a:latin typeface="Times New Roman" pitchFamily="18" charset="0"/>
                <a:cs typeface="Times New Roman" pitchFamily="18" charset="0"/>
              </a:rPr>
              <a:t>Для физики, химии, физкультуры и спорта прописаны нормы для лиц с ограниченными возможностями. </a:t>
            </a:r>
          </a:p>
          <a:p>
            <a:r>
              <a:rPr lang="ru-RU" dirty="0" smtClean="0">
                <a:latin typeface="Times New Roman" pitchFamily="18" charset="0"/>
                <a:cs typeface="Times New Roman" pitchFamily="18" charset="0"/>
              </a:rPr>
              <a:t>Сокращён объём информации, отражаемой в рабочих программах. </a:t>
            </a:r>
          </a:p>
          <a:p>
            <a:r>
              <a:rPr lang="ru-RU" dirty="0" smtClean="0">
                <a:latin typeface="Times New Roman" pitchFamily="18" charset="0"/>
                <a:cs typeface="Times New Roman" pitchFamily="18" charset="0"/>
              </a:rPr>
              <a:t>Теперь это только результаты освоения, содержание предмета, курса, тематическое планирование.</a:t>
            </a:r>
          </a:p>
          <a:p>
            <a:endParaRPr lang="ru-RU"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Приказ </a:t>
            </a:r>
            <a:r>
              <a:rPr lang="ru-RU" dirty="0" err="1" smtClean="0">
                <a:hlinkClick r:id="rId2"/>
              </a:rPr>
              <a:t>Минобрнауки</a:t>
            </a:r>
            <a:r>
              <a:rPr lang="ru-RU" dirty="0" smtClean="0">
                <a:hlinkClick r:id="rId2"/>
              </a:rPr>
              <a:t> России от 31.12.2015 № 1576 «О внесении изменений в федеральный государственный образовательный стандарт начального общего образования, утверждённый приказом Министерства образования и науки Российской Федерации от 6 октября 2009 г. № 373»</a:t>
            </a:r>
            <a:endParaRPr lang="ru-RU"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just"/>
            <a:r>
              <a:rPr lang="ru-RU" dirty="0" smtClean="0">
                <a:latin typeface="Times New Roman" pitchFamily="18" charset="0"/>
                <a:cs typeface="Times New Roman" pitchFamily="18" charset="0"/>
              </a:rPr>
              <a:t>Скорректирован федеральный государственный образовательный стандарт начального общего образования. Название предметной области «Филология» изменено на «Русский язык и литературное чтение». Установлены требования к результатам освоения основной образовательной программы начального общего образования по предметам «Родной язык и литературное чтение на родном языке» и «Иностранный язык».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just"/>
            <a:r>
              <a:rPr lang="ru-RU" dirty="0" smtClean="0">
                <a:latin typeface="Times New Roman" pitchFamily="18" charset="0"/>
                <a:cs typeface="Times New Roman" pitchFamily="18" charset="0"/>
              </a:rPr>
              <a:t>Скорректирован перечень обязательных предметных областей и основных задач реализации их содержания. В него включаются 3 новые предметные области. Это русский язык и литературное чтение; родной язык и литературное чтение на родном языке; иностранный язык.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pPr algn="just"/>
            <a:r>
              <a:rPr lang="ru-RU" sz="2600" dirty="0" smtClean="0">
                <a:latin typeface="Times New Roman" pitchFamily="18" charset="0"/>
                <a:cs typeface="Times New Roman" pitchFamily="18" charset="0"/>
              </a:rPr>
              <a:t>Устанавливается, что рабочие программы учебных предметов, курсов, в т. ч. внеурочной деятельности, должны обеспечивать достижение планируемых результатов освоения основной образовательной программы начального общего образования. </a:t>
            </a:r>
          </a:p>
          <a:p>
            <a:pPr algn="just"/>
            <a:r>
              <a:rPr lang="ru-RU" sz="2600" dirty="0" smtClean="0">
                <a:latin typeface="Times New Roman" pitchFamily="18" charset="0"/>
                <a:cs typeface="Times New Roman" pitchFamily="18" charset="0"/>
              </a:rPr>
              <a:t>Указанные программы разрабатываются на основе требований к результатам освоения основной образовательной программы начального образования.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just"/>
            <a:r>
              <a:rPr lang="ru-RU" dirty="0" smtClean="0">
                <a:latin typeface="Times New Roman" pitchFamily="18" charset="0"/>
                <a:cs typeface="Times New Roman" pitchFamily="18" charset="0"/>
              </a:rPr>
              <a:t>При этом должны учитываться программы, включённые в её структуру. Рабочие программы учебных предметов, курсов должны содержать планируемые результаты освоения и содержание учебного предмета, курса; тематическое планирование с указанием количества часов на каждую тему. Рабочие программы курсов внеурочной деятельности – результаты освоения и содержание курса внеурочной деятельности; тематическое планирование.</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4000" b="1" dirty="0" smtClean="0">
                <a:latin typeface="Times New Roman" pitchFamily="18" charset="0"/>
                <a:cs typeface="Times New Roman" pitchFamily="18" charset="0"/>
                <a:hlinkClick r:id="rId2"/>
              </a:rPr>
              <a:t>Письмо </a:t>
            </a:r>
            <a:r>
              <a:rPr lang="ru-RU" sz="4000" b="1" dirty="0" err="1" smtClean="0">
                <a:latin typeface="Times New Roman" pitchFamily="18" charset="0"/>
                <a:cs typeface="Times New Roman" pitchFamily="18" charset="0"/>
                <a:hlinkClick r:id="rId2"/>
              </a:rPr>
              <a:t>Рособрнадзора</a:t>
            </a:r>
            <a:r>
              <a:rPr lang="ru-RU" sz="4000" b="1" dirty="0" smtClean="0">
                <a:latin typeface="Times New Roman" pitchFamily="18" charset="0"/>
                <a:cs typeface="Times New Roman" pitchFamily="18" charset="0"/>
                <a:hlinkClick r:id="rId2"/>
              </a:rPr>
              <a:t> от 9.12.2015 № 10-51-532/10-3417 «По вопросам государственной итоговой аттестации по образовательным программам среднего общего образования»</a:t>
            </a:r>
            <a:endParaRPr lang="ru-RU" sz="4000" b="1"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42844" y="357166"/>
            <a:ext cx="4143404" cy="5072099"/>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buNone/>
            </a:pPr>
            <a:endPar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buNone/>
            </a:pP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Ст.24. В целях реализации права на образование </a:t>
            </a:r>
          </a:p>
          <a:p>
            <a:pPr algn="ctr">
              <a:buNone/>
            </a:pP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государства - участники должны обеспечить </a:t>
            </a:r>
          </a:p>
          <a:p>
            <a:pPr algn="ctr">
              <a:buNone/>
            </a:pP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инклюзивное образование на всех уровнях и </a:t>
            </a:r>
          </a:p>
          <a:p>
            <a:pPr algn="ctr">
              <a:buNone/>
            </a:pP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обучение в течение всей жизни человека</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 name="Рисунок 3" descr="Конституционное (государственное) право: книги, рекомендации, рецензии, отзывы"/>
          <p:cNvPicPr/>
          <p:nvPr/>
        </p:nvPicPr>
        <p:blipFill>
          <a:blip r:embed="rId2" cstate="print"/>
          <a:srcRect/>
          <a:stretch>
            <a:fillRect/>
          </a:stretch>
        </p:blipFill>
        <p:spPr bwMode="auto">
          <a:xfrm>
            <a:off x="4429124" y="214290"/>
            <a:ext cx="4500594" cy="64074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pull dir="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sz="2600" dirty="0" smtClean="0">
                <a:latin typeface="Times New Roman" pitchFamily="18" charset="0"/>
                <a:cs typeface="Times New Roman" pitchFamily="18" charset="0"/>
              </a:rPr>
              <a:t>Разъяснен порядок прохождения ГИА-11 лицами с ограниченными возможностями здоровья (ОВЗ). </a:t>
            </a:r>
          </a:p>
          <a:p>
            <a:r>
              <a:rPr lang="ru-RU" sz="2600" dirty="0" smtClean="0">
                <a:latin typeface="Times New Roman" pitchFamily="18" charset="0"/>
                <a:cs typeface="Times New Roman" pitchFamily="18" charset="0"/>
              </a:rPr>
              <a:t>Для участников ГИА-11 с ОВЗ, детей-инвалидов и инвалидов органы исполнительной власти субъектов РФ в сфере образования организуют проведение ГИА-11 в условиях, учитывающих состояние их здоровья, особенности психофизического развития. </a:t>
            </a:r>
          </a:p>
          <a:p>
            <a:r>
              <a:rPr lang="ru-RU" sz="2600" dirty="0" smtClean="0">
                <a:latin typeface="Times New Roman" pitchFamily="18" charset="0"/>
                <a:cs typeface="Times New Roman" pitchFamily="18" charset="0"/>
              </a:rPr>
              <a:t>Указанные обучающиеся с учётом их индивидуальных возможностей пользуются в процессе сдачи экзамена необходимыми им техническими средствами.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332656"/>
            <a:ext cx="8183880" cy="6120680"/>
          </a:xfrm>
        </p:spPr>
        <p:txBody>
          <a:bodyPr>
            <a:noAutofit/>
          </a:bodyPr>
          <a:lstStyle/>
          <a:p>
            <a:r>
              <a:rPr lang="ru-RU" sz="2600" dirty="0" smtClean="0">
                <a:latin typeface="Times New Roman" pitchFamily="18" charset="0"/>
                <a:cs typeface="Times New Roman" pitchFamily="18" charset="0"/>
              </a:rPr>
              <a:t>Продолжительность экзамена увеличивается на 1,5 часа. </a:t>
            </a:r>
          </a:p>
          <a:p>
            <a:r>
              <a:rPr lang="ru-RU" sz="2600" dirty="0" smtClean="0">
                <a:latin typeface="Times New Roman" pitchFamily="18" charset="0"/>
                <a:cs typeface="Times New Roman" pitchFamily="18" charset="0"/>
              </a:rPr>
              <a:t>Перечисленные выше условия предусмотрены для всех категорий обучающихся, выпускников прошлых лет с ОВЗ, детей-инвалидов и инвалидов. </a:t>
            </a:r>
          </a:p>
          <a:p>
            <a:r>
              <a:rPr lang="ru-RU" sz="2600" dirty="0" smtClean="0">
                <a:latin typeface="Times New Roman" pitchFamily="18" charset="0"/>
                <a:cs typeface="Times New Roman" pitchFamily="18" charset="0"/>
              </a:rPr>
              <a:t>Обучающиеся, выпускники прошлых лет с ОВЗ при подаче заявления предъявляют копию Рекомендаций </a:t>
            </a:r>
            <a:r>
              <a:rPr lang="ru-RU" sz="2600" dirty="0" err="1" smtClean="0">
                <a:latin typeface="Times New Roman" pitchFamily="18" charset="0"/>
                <a:cs typeface="Times New Roman" pitchFamily="18" charset="0"/>
              </a:rPr>
              <a:t>психолого-медико-педагогической</a:t>
            </a:r>
            <a:r>
              <a:rPr lang="ru-RU" sz="2600" dirty="0" smtClean="0">
                <a:latin typeface="Times New Roman" pitchFamily="18" charset="0"/>
                <a:cs typeface="Times New Roman" pitchFamily="18" charset="0"/>
              </a:rPr>
              <a:t> комиссии, а обучающиеся, выпускники прошлых лет, дети-инвалиды и инвалиды – оригинал или заверенную в установленном порядке копию справки, подтверждающей факт установления инвалидности, выданной федеральным государственным учреждением медико-социальной экспертизы.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В заявлении такие обучающиеся указывают специальные условия, учитывающие состояние их здоровья, особенности психофизического развития. </a:t>
            </a:r>
          </a:p>
          <a:p>
            <a:r>
              <a:rPr lang="ru-RU" dirty="0" smtClean="0">
                <a:latin typeface="Times New Roman" pitchFamily="18" charset="0"/>
                <a:cs typeface="Times New Roman" pitchFamily="18" charset="0"/>
              </a:rPr>
              <a:t>На основании рекомендаций ПМПК или Справки ФГУ МСЭ и в соответствии с заявлениями, в которых перечислены необходимые условия, ОИВ организует проведение ГИА-11.</a:t>
            </a:r>
          </a:p>
          <a:p>
            <a:pPr>
              <a:buNone/>
            </a:pPr>
            <a:endParaRPr lang="ru-RU" dirty="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sz="3600" b="1" dirty="0" smtClean="0">
              <a:latin typeface="Times New Roman" pitchFamily="18" charset="0"/>
              <a:cs typeface="Times New Roman" pitchFamily="18" charset="0"/>
              <a:hlinkClick r:id="rId2"/>
            </a:endParaRPr>
          </a:p>
          <a:p>
            <a:pPr algn="ctr">
              <a:buNone/>
            </a:pPr>
            <a:endParaRPr lang="ru-RU" sz="3600" b="1" dirty="0" smtClean="0">
              <a:latin typeface="Times New Roman" pitchFamily="18" charset="0"/>
              <a:cs typeface="Times New Roman" pitchFamily="18" charset="0"/>
              <a:hlinkClick r:id="rId2"/>
            </a:endParaRPr>
          </a:p>
          <a:p>
            <a:pPr algn="ctr">
              <a:buNone/>
            </a:pPr>
            <a:r>
              <a:rPr lang="ru-RU" sz="3600" b="1" dirty="0" smtClean="0">
                <a:latin typeface="Times New Roman" pitchFamily="18" charset="0"/>
                <a:cs typeface="Times New Roman" pitchFamily="18" charset="0"/>
                <a:hlinkClick r:id="rId2"/>
              </a:rPr>
              <a:t>Письмо </a:t>
            </a:r>
            <a:r>
              <a:rPr lang="ru-RU" sz="3600" b="1" dirty="0" err="1" smtClean="0">
                <a:latin typeface="Times New Roman" pitchFamily="18" charset="0"/>
                <a:cs typeface="Times New Roman" pitchFamily="18" charset="0"/>
                <a:hlinkClick r:id="rId2"/>
              </a:rPr>
              <a:t>Минобрнауки</a:t>
            </a:r>
            <a:r>
              <a:rPr lang="ru-RU" sz="3600" b="1" dirty="0" smtClean="0">
                <a:latin typeface="Times New Roman" pitchFamily="18" charset="0"/>
                <a:cs typeface="Times New Roman" pitchFamily="18" charset="0"/>
                <a:hlinkClick r:id="rId2"/>
              </a:rPr>
              <a:t> России от 11.03.2016 № ВК-452/07 «О введении ФГОС ОВЗ»</a:t>
            </a:r>
            <a:endParaRPr lang="ru-RU" sz="3600" b="1" dirty="0" smtClean="0">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t>Подготовлены методические рекомендации по внедрению федеральных государственных стандартов начального общего образования обучающихся с ограниченными возможностями здоровья и образования лиц с умственной отсталостью (интеллектуальными нарушениями).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404664"/>
            <a:ext cx="8183880" cy="6048672"/>
          </a:xfrm>
        </p:spPr>
        <p:txBody>
          <a:bodyPr>
            <a:normAutofit fontScale="85000" lnSpcReduction="20000"/>
          </a:bodyPr>
          <a:lstStyle/>
          <a:p>
            <a:pPr>
              <a:buNone/>
            </a:pPr>
            <a:r>
              <a:rPr lang="ru-RU" dirty="0" smtClean="0"/>
              <a:t>   </a:t>
            </a:r>
            <a:r>
              <a:rPr lang="ru-RU" sz="3300" dirty="0" smtClean="0">
                <a:latin typeface="Times New Roman" pitchFamily="18" charset="0"/>
                <a:cs typeface="Times New Roman" pitchFamily="18" charset="0"/>
              </a:rPr>
              <a:t>Обозначены основные ступени введения стандартов. Это:</a:t>
            </a:r>
          </a:p>
          <a:p>
            <a:r>
              <a:rPr lang="ru-RU" sz="3300" dirty="0" smtClean="0">
                <a:latin typeface="Times New Roman" pitchFamily="18" charset="0"/>
                <a:cs typeface="Times New Roman" pitchFamily="18" charset="0"/>
              </a:rPr>
              <a:t>создание рабочей группы по сопровождению внедрения, анализ требований к структуре, условиям и результатам освоения программы обучающимися с ограниченными возможностями здоровья; </a:t>
            </a:r>
          </a:p>
          <a:p>
            <a:r>
              <a:rPr lang="ru-RU" sz="3300" dirty="0" smtClean="0">
                <a:latin typeface="Times New Roman" pitchFamily="18" charset="0"/>
                <a:cs typeface="Times New Roman" pitchFamily="18" charset="0"/>
              </a:rPr>
              <a:t>разработка необходимой документации; </a:t>
            </a:r>
          </a:p>
          <a:p>
            <a:r>
              <a:rPr lang="ru-RU" sz="3300" dirty="0" smtClean="0">
                <a:latin typeface="Times New Roman" pitchFamily="18" charset="0"/>
                <a:cs typeface="Times New Roman" pitchFamily="18" charset="0"/>
              </a:rPr>
              <a:t>подготовка каждого члена педагогического коллектива через повышение квалификации; </a:t>
            </a:r>
          </a:p>
          <a:p>
            <a:r>
              <a:rPr lang="ru-RU" sz="3300" dirty="0" smtClean="0">
                <a:latin typeface="Times New Roman" pitchFamily="18" charset="0"/>
                <a:cs typeface="Times New Roman" pitchFamily="18" charset="0"/>
              </a:rPr>
              <a:t>разработка необходимого учебно-методического оснащения процесса обучения; </a:t>
            </a:r>
          </a:p>
          <a:p>
            <a:r>
              <a:rPr lang="ru-RU" sz="3300" dirty="0" smtClean="0">
                <a:latin typeface="Times New Roman" pitchFamily="18" charset="0"/>
                <a:cs typeface="Times New Roman" pitchFamily="18" charset="0"/>
              </a:rPr>
              <a:t>мониторинг готовности к введению стандартов; </a:t>
            </a:r>
          </a:p>
          <a:p>
            <a:r>
              <a:rPr lang="ru-RU" sz="3300" dirty="0" smtClean="0">
                <a:latin typeface="Times New Roman" pitchFamily="18" charset="0"/>
                <a:cs typeface="Times New Roman" pitchFamily="18" charset="0"/>
              </a:rPr>
              <a:t>информирование родителей об особенностях и перспективах обучения обучающихся; </a:t>
            </a:r>
          </a:p>
          <a:p>
            <a:r>
              <a:rPr lang="ru-RU" sz="3300" dirty="0" smtClean="0">
                <a:latin typeface="Times New Roman" pitchFamily="18" charset="0"/>
                <a:cs typeface="Times New Roman" pitchFamily="18" charset="0"/>
              </a:rPr>
              <a:t>набор лиц. </a:t>
            </a:r>
          </a:p>
          <a:p>
            <a:endParaRPr lang="ru-RU" dirty="0"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В рекомендациях освещены вопросы нормативно-правового обеспечения внедрения стандартов. </a:t>
            </a:r>
          </a:p>
          <a:p>
            <a:r>
              <a:rPr lang="ru-RU" dirty="0" smtClean="0">
                <a:latin typeface="Times New Roman" pitchFamily="18" charset="0"/>
                <a:cs typeface="Times New Roman" pitchFamily="18" charset="0"/>
              </a:rPr>
              <a:t>Обозначены права и обязанности родителей. </a:t>
            </a:r>
          </a:p>
          <a:p>
            <a:r>
              <a:rPr lang="ru-RU" dirty="0" smtClean="0">
                <a:latin typeface="Times New Roman" pitchFamily="18" charset="0"/>
                <a:cs typeface="Times New Roman" pitchFamily="18" charset="0"/>
              </a:rPr>
              <a:t>Определены особенности реализации стандартов в условиях специальной (коррекционной) школы.</a:t>
            </a:r>
          </a:p>
          <a:p>
            <a:r>
              <a:rPr lang="ru-RU" dirty="0" smtClean="0">
                <a:latin typeface="Times New Roman" pitchFamily="18" charset="0"/>
                <a:cs typeface="Times New Roman" pitchFamily="18" charset="0"/>
              </a:rPr>
              <a:t>Приведены практические примеры и опыт работы экспериментальных площадок.</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4000" b="1" dirty="0" smtClean="0">
                <a:latin typeface="Times New Roman" pitchFamily="18" charset="0"/>
                <a:cs typeface="Times New Roman" pitchFamily="18" charset="0"/>
                <a:hlinkClick r:id="rId2"/>
              </a:rPr>
              <a:t>Письмо </a:t>
            </a:r>
            <a:r>
              <a:rPr lang="ru-RU" sz="4000" b="1" dirty="0" err="1" smtClean="0">
                <a:latin typeface="Times New Roman" pitchFamily="18" charset="0"/>
                <a:cs typeface="Times New Roman" pitchFamily="18" charset="0"/>
                <a:hlinkClick r:id="rId2"/>
              </a:rPr>
              <a:t>Минобрнауки</a:t>
            </a:r>
            <a:r>
              <a:rPr lang="ru-RU" sz="4000" b="1" dirty="0" smtClean="0">
                <a:latin typeface="Times New Roman" pitchFamily="18" charset="0"/>
                <a:cs typeface="Times New Roman" pitchFamily="18" charset="0"/>
                <a:hlinkClick r:id="rId2"/>
              </a:rPr>
              <a:t> России от 10.02.2015 № ВК-268/07 «О совершенствовании деятельности центров психолого-педагогической, медицинской и социальной помощи»</a:t>
            </a:r>
            <a:endParaRPr lang="ru-RU" sz="4000" b="1" dirty="0" smtClean="0">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fontScale="92500" lnSpcReduction="20000"/>
          </a:bodyPr>
          <a:lstStyle/>
          <a:p>
            <a:r>
              <a:rPr lang="ru-RU" dirty="0" smtClean="0">
                <a:latin typeface="Times New Roman" pitchFamily="18" charset="0"/>
                <a:cs typeface="Times New Roman" pitchFamily="18" charset="0"/>
              </a:rPr>
              <a:t>Разъясняется, что Центры вправе осуществлять образовательную деятельность по основным общеобразовательным программам дошкольного образования, дополнительным общеобразовательным программам, программам профессионального обучения и другим общеобразовательным программам. </a:t>
            </a:r>
          </a:p>
          <a:p>
            <a:r>
              <a:rPr lang="ru-RU" dirty="0" smtClean="0">
                <a:latin typeface="Times New Roman" pitchFamily="18" charset="0"/>
                <a:cs typeface="Times New Roman" pitchFamily="18" charset="0"/>
              </a:rPr>
              <a:t>Образовательная деятельность, реализуемая Центром, подлежит лицензированию в соответствии с законодательством РФ. </a:t>
            </a:r>
          </a:p>
          <a:p>
            <a:r>
              <a:rPr lang="ru-RU" dirty="0" smtClean="0">
                <a:latin typeface="Times New Roman" pitchFamily="18" charset="0"/>
                <a:cs typeface="Times New Roman" pitchFamily="18" charset="0"/>
              </a:rPr>
              <a:t>Центр, осуществляющий образовательную деятельность, является образовательной организацией. </a:t>
            </a:r>
          </a:p>
          <a:p>
            <a:r>
              <a:rPr lang="ru-RU" dirty="0" smtClean="0">
                <a:latin typeface="Times New Roman" pitchFamily="18" charset="0"/>
                <a:cs typeface="Times New Roman" pitchFamily="18" charset="0"/>
              </a:rPr>
              <a:t>Составлены методические рекомендации по совершенствованию деятельности центров психолого-педагогической, медицинской и социальной помощи.</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sz="3600" b="1" dirty="0" smtClean="0">
              <a:latin typeface="Times New Roman" pitchFamily="18" charset="0"/>
              <a:cs typeface="Times New Roman" pitchFamily="18" charset="0"/>
              <a:hlinkClick r:id="rId2"/>
            </a:endParaRPr>
          </a:p>
          <a:p>
            <a:pPr algn="ctr">
              <a:buNone/>
            </a:pPr>
            <a:r>
              <a:rPr lang="ru-RU" sz="3600" b="1" dirty="0" smtClean="0">
                <a:latin typeface="Times New Roman" pitchFamily="18" charset="0"/>
                <a:cs typeface="Times New Roman" pitchFamily="18" charset="0"/>
                <a:hlinkClick r:id="rId2"/>
              </a:rPr>
              <a:t>Письмо </a:t>
            </a:r>
            <a:r>
              <a:rPr lang="ru-RU" sz="3600" b="1" dirty="0" err="1" smtClean="0">
                <a:latin typeface="Times New Roman" pitchFamily="18" charset="0"/>
                <a:cs typeface="Times New Roman" pitchFamily="18" charset="0"/>
                <a:hlinkClick r:id="rId2"/>
              </a:rPr>
              <a:t>Минобрнауки</a:t>
            </a:r>
            <a:r>
              <a:rPr lang="ru-RU" sz="3600" b="1" dirty="0" smtClean="0">
                <a:latin typeface="Times New Roman" pitchFamily="18" charset="0"/>
                <a:cs typeface="Times New Roman" pitchFamily="18" charset="0"/>
                <a:hlinkClick r:id="rId2"/>
              </a:rPr>
              <a:t> России от 13.01.2016 № ВК-15/07 «О направлении Методических рекомендаций»</a:t>
            </a:r>
            <a:endParaRPr lang="ru-RU" sz="3600" b="1"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214282" y="1357298"/>
          <a:ext cx="8786874"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285720" y="142852"/>
            <a:ext cx="8572560" cy="1413940"/>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ru-RU" sz="2400" dirty="0" err="1" smtClean="0"/>
              <a:t>Саламанкская</a:t>
            </a:r>
            <a:r>
              <a:rPr lang="ru-RU" sz="2400" dirty="0" smtClean="0"/>
              <a:t> декларация «О принципах, политике и практической деятельности в сфере образования лиц с особыми потребностями»</a:t>
            </a:r>
            <a:endParaRPr lang="ru-RU" sz="2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600" dirty="0" smtClean="0">
                <a:latin typeface="Times New Roman" pitchFamily="18" charset="0"/>
                <a:cs typeface="Times New Roman" pitchFamily="18" charset="0"/>
              </a:rPr>
              <a:t>Составлены методические рекомендации по реализации моделей раннего выявления отклонений и комплексного сопровождения с целью коррекции первых признаков отклонений в развитии детей. </a:t>
            </a:r>
          </a:p>
          <a:p>
            <a:r>
              <a:rPr lang="ru-RU" sz="2600" dirty="0" smtClean="0">
                <a:latin typeface="Times New Roman" pitchFamily="18" charset="0"/>
                <a:cs typeface="Times New Roman" pitchFamily="18" charset="0"/>
              </a:rPr>
              <a:t>Планируется создать службы ранней помощи. </a:t>
            </a:r>
          </a:p>
          <a:p>
            <a:r>
              <a:rPr lang="ru-RU" sz="2600" dirty="0" smtClean="0">
                <a:latin typeface="Times New Roman" pitchFamily="18" charset="0"/>
                <a:cs typeface="Times New Roman" pitchFamily="18" charset="0"/>
              </a:rPr>
              <a:t>Они могут функционировать как самостоятельные организации или структурные подразделения на базе детских садов, отдельных образовательных организаций, реализующих адаптированные основные общеобразовательные программы, центров психолого-педагогической, медицинской и социальной помощи.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buNone/>
            </a:pPr>
            <a:r>
              <a:rPr lang="ru-RU" dirty="0" smtClean="0">
                <a:latin typeface="Times New Roman" pitchFamily="18" charset="0"/>
                <a:cs typeface="Times New Roman" pitchFamily="18" charset="0"/>
              </a:rPr>
              <a:t>  Обозначены цели создания системы ранней помощи. Например, </a:t>
            </a:r>
          </a:p>
          <a:p>
            <a:r>
              <a:rPr lang="ru-RU" dirty="0" smtClean="0">
                <a:latin typeface="Times New Roman" pitchFamily="18" charset="0"/>
                <a:cs typeface="Times New Roman" pitchFamily="18" charset="0"/>
              </a:rPr>
              <a:t>выявление риска развития нарушений здоровья и нарушений здоровья у детей от 0 до 3 лет;</a:t>
            </a:r>
          </a:p>
          <a:p>
            <a:r>
              <a:rPr lang="ru-RU" dirty="0" smtClean="0">
                <a:latin typeface="Times New Roman" pitchFamily="18" charset="0"/>
                <a:cs typeface="Times New Roman" pitchFamily="18" charset="0"/>
              </a:rPr>
              <a:t>содействие социальной интеграции семьи и ребёнка; </a:t>
            </a:r>
          </a:p>
          <a:p>
            <a:r>
              <a:rPr lang="ru-RU" dirty="0" smtClean="0">
                <a:latin typeface="Times New Roman" pitchFamily="18" charset="0"/>
                <a:cs typeface="Times New Roman" pitchFamily="18" charset="0"/>
              </a:rPr>
              <a:t>развитие системы мероприятий по профилактике инвалидности и нарушений здоровья у детей. Приведена многоэтапная модель диагностики в системе ранней помощи детям с ограниченными возможностями здоровья.</a:t>
            </a:r>
          </a:p>
          <a:p>
            <a:endParaRPr lang="ru-RU" dirty="0"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4800" dirty="0" smtClean="0">
                <a:latin typeface="Times New Roman" pitchFamily="18" charset="0"/>
                <a:cs typeface="Times New Roman" pitchFamily="18" charset="0"/>
              </a:rPr>
              <a:t>Письмо </a:t>
            </a:r>
            <a:r>
              <a:rPr lang="ru-RU" sz="4800" dirty="0" err="1" smtClean="0">
                <a:latin typeface="Times New Roman" pitchFamily="18" charset="0"/>
                <a:cs typeface="Times New Roman" pitchFamily="18" charset="0"/>
              </a:rPr>
              <a:t>Минобрнауки</a:t>
            </a:r>
            <a:r>
              <a:rPr lang="ru-RU" sz="4800" dirty="0" smtClean="0">
                <a:latin typeface="Times New Roman" pitchFamily="18" charset="0"/>
                <a:cs typeface="Times New Roman" pitchFamily="18" charset="0"/>
              </a:rPr>
              <a:t> России от 19.02.2016 № 07-719 «О подготовке к введению ФГОС ОВЗ»</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Составлены методические материалы по специальной адаптации содержания образования в рамках реализации стандартов для слепых и слабовидящих детей. </a:t>
            </a:r>
          </a:p>
          <a:p>
            <a:r>
              <a:rPr lang="ru-RU" dirty="0" smtClean="0">
                <a:latin typeface="Times New Roman" pitchFamily="18" charset="0"/>
                <a:cs typeface="Times New Roman" pitchFamily="18" charset="0"/>
              </a:rPr>
              <a:t>Предусмотрено перераспределение содержания учебного материала по предметам «Изобразительное искусство и </a:t>
            </a:r>
            <a:r>
              <a:rPr lang="ru-RU" dirty="0" err="1" smtClean="0">
                <a:latin typeface="Times New Roman" pitchFamily="18" charset="0"/>
                <a:cs typeface="Times New Roman" pitchFamily="18" charset="0"/>
              </a:rPr>
              <a:t>тифлографика</a:t>
            </a:r>
            <a:r>
              <a:rPr lang="ru-RU" dirty="0" smtClean="0">
                <a:latin typeface="Times New Roman" pitchFamily="18" charset="0"/>
                <a:cs typeface="Times New Roman" pitchFamily="18" charset="0"/>
              </a:rPr>
              <a:t>», «Литературное чтение», «Математика», «Окружающий мир (человек, природа, общество)», «Русский язык».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Современные подходы к специальной адаптации содержания образования требуют ориентации материала, представленного в учебниках, используемых в настоящее время в обучении слепых и слабовидящих в начальной школе, на особые потребности лиц.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Для групп слепых и слабовидящих, не имеющих нарушений интеллектуального развития, но не достигших необходимого для успешного обучения уровня общего развития и развития компенсаторных механизмов и способов деятельности, специальная адаптация содержания образования должна обеспечивать, с одной стороны, сохранность «цензового» характера образования, с другой, – приспособление учебного материала к особым потребностям, имеющимся у данной группы детей.</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dirty="0" smtClean="0"/>
          </a:p>
          <a:p>
            <a:pPr algn="ctr">
              <a:buNone/>
            </a:pPr>
            <a:r>
              <a:rPr lang="ru-RU" dirty="0" smtClean="0"/>
              <a:t>Письмо </a:t>
            </a:r>
            <a:r>
              <a:rPr lang="ru-RU" dirty="0" err="1" smtClean="0"/>
              <a:t>Минобрнауки</a:t>
            </a:r>
            <a:r>
              <a:rPr lang="ru-RU" dirty="0" smtClean="0"/>
              <a:t> России от 20.08.2014 № ВК-1748/07 «О государственной аккредитации образовательной деятельности по образовательным программам, адаптированным для обучения лиц с умственной отсталостью»</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Лица с ограниченными возможностями здоровья и инвалидностью вправе получать образование в соответствующих организациях. </a:t>
            </a:r>
          </a:p>
          <a:p>
            <a:r>
              <a:rPr lang="ru-RU" dirty="0" smtClean="0">
                <a:latin typeface="Times New Roman" pitchFamily="18" charset="0"/>
                <a:cs typeface="Times New Roman" pitchFamily="18" charset="0"/>
              </a:rPr>
              <a:t>Последние разрабатывают адаптированные образовательные программы. </a:t>
            </a:r>
          </a:p>
          <a:p>
            <a:r>
              <a:rPr lang="ru-RU" b="1" dirty="0" smtClean="0">
                <a:latin typeface="Times New Roman" pitchFamily="18" charset="0"/>
                <a:cs typeface="Times New Roman" pitchFamily="18" charset="0"/>
              </a:rPr>
              <a:t>Основой служат примерные основные образовательные программы. </a:t>
            </a:r>
          </a:p>
          <a:p>
            <a:r>
              <a:rPr lang="ru-RU" dirty="0" smtClean="0">
                <a:latin typeface="Times New Roman" pitchFamily="18" charset="0"/>
                <a:cs typeface="Times New Roman" pitchFamily="18" charset="0"/>
              </a:rPr>
              <a:t>Программы реализуются по федеральным стандартам.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lnSpcReduction="10000"/>
          </a:bodyPr>
          <a:lstStyle/>
          <a:p>
            <a:r>
              <a:rPr lang="ru-RU" dirty="0" smtClean="0">
                <a:latin typeface="Times New Roman" pitchFamily="18" charset="0"/>
                <a:cs typeface="Times New Roman" pitchFamily="18" charset="0"/>
              </a:rPr>
              <a:t>Таким образом, адаптированные программы являются предметом </a:t>
            </a:r>
            <a:r>
              <a:rPr lang="ru-RU" dirty="0" err="1" smtClean="0">
                <a:latin typeface="Times New Roman" pitchFamily="18" charset="0"/>
                <a:cs typeface="Times New Roman" pitchFamily="18" charset="0"/>
              </a:rPr>
              <a:t>госаккредитации</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Они должны формироваться с учётом особенностей психофизического развития и возможностей обучающихся. </a:t>
            </a:r>
          </a:p>
          <a:p>
            <a:r>
              <a:rPr lang="ru-RU" dirty="0" smtClean="0">
                <a:latin typeface="Times New Roman" pitchFamily="18" charset="0"/>
                <a:cs typeface="Times New Roman" pitchFamily="18" charset="0"/>
              </a:rPr>
              <a:t>Для детей с умственной отсталостью не предполагается освоение уровня основного общего образования. </a:t>
            </a:r>
          </a:p>
          <a:p>
            <a:r>
              <a:rPr lang="ru-RU" dirty="0" smtClean="0">
                <a:latin typeface="Times New Roman" pitchFamily="18" charset="0"/>
                <a:cs typeface="Times New Roman" pitchFamily="18" charset="0"/>
              </a:rPr>
              <a:t>Дети с ограниченными возможностями здоровья принимаются на обучение по адаптированной основной общеобразовательной программе только с согласия родителей (законных представителей) и по рекомендациям </a:t>
            </a:r>
            <a:r>
              <a:rPr lang="ru-RU" dirty="0" err="1" smtClean="0">
                <a:latin typeface="Times New Roman" pitchFamily="18" charset="0"/>
                <a:cs typeface="Times New Roman" pitchFamily="18" charset="0"/>
              </a:rPr>
              <a:t>психолого-медико-педагогической</a:t>
            </a:r>
            <a:r>
              <a:rPr lang="ru-RU" dirty="0" smtClean="0">
                <a:latin typeface="Times New Roman" pitchFamily="18" charset="0"/>
                <a:cs typeface="Times New Roman" pitchFamily="18" charset="0"/>
              </a:rPr>
              <a:t> комиссии.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634952"/>
          </a:xfrm>
        </p:spPr>
        <p:txBody>
          <a:bodyPr>
            <a:normAutofit/>
          </a:bodyPr>
          <a:lstStyle/>
          <a:p>
            <a:r>
              <a:rPr lang="ru-RU" dirty="0" smtClean="0">
                <a:latin typeface="Times New Roman" pitchFamily="18" charset="0"/>
                <a:cs typeface="Times New Roman" pitchFamily="18" charset="0"/>
              </a:rPr>
              <a:t>Лицам с различными формами умственной отсталости, не имеющим основного общего и среднего общего образования и обучавшимся по адаптированным программам, выдается свидетельство об обучении. </a:t>
            </a:r>
          </a:p>
          <a:p>
            <a:r>
              <a:rPr lang="ru-RU" dirty="0" smtClean="0">
                <a:latin typeface="Times New Roman" pitchFamily="18" charset="0"/>
                <a:cs typeface="Times New Roman" pitchFamily="18" charset="0"/>
              </a:rPr>
              <a:t>Оно не является документом об образовании, поскольку не проводится государственная итоговая аттестация. </a:t>
            </a:r>
          </a:p>
          <a:p>
            <a:r>
              <a:rPr lang="ru-RU" dirty="0" smtClean="0">
                <a:latin typeface="Times New Roman" pitchFamily="18" charset="0"/>
                <a:cs typeface="Times New Roman" pitchFamily="18" charset="0"/>
              </a:rPr>
              <a:t>Однако свидетельство дает право пройти </a:t>
            </a:r>
            <a:r>
              <a:rPr lang="ru-RU" dirty="0" err="1" smtClean="0">
                <a:latin typeface="Times New Roman" pitchFamily="18" charset="0"/>
                <a:cs typeface="Times New Roman" pitchFamily="18" charset="0"/>
              </a:rPr>
              <a:t>профподготовку</a:t>
            </a:r>
            <a:r>
              <a:rPr lang="ru-RU" dirty="0" smtClean="0">
                <a:latin typeface="Times New Roman" pitchFamily="18" charset="0"/>
                <a:cs typeface="Times New Roman" pitchFamily="18" charset="0"/>
              </a:rPr>
              <a:t> по специальностям, рекомендованным для лиц с нарушением интеллекта.</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dirty="0"/>
          </a:p>
        </p:txBody>
      </p:sp>
      <p:pic>
        <p:nvPicPr>
          <p:cNvPr id="5" name="Содержимое 4" descr="Конвенция ООН &quot;О правах инвалидов&quot;, к которой присоединилась Россия, рассматривает инвалидность не как медицинский факт, а как с"/>
          <p:cNvPicPr>
            <a:picLocks noGrp="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pic>
        <p:nvPicPr>
          <p:cNvPr id="4" name="Рисунок 3" descr="Немецкие дети смогут жаловаться на родителей в ООН Мировые новости Запорожское время"/>
          <p:cNvPicPr/>
          <p:nvPr/>
        </p:nvPicPr>
        <p:blipFill>
          <a:blip r:embed="rId3" cstate="print"/>
          <a:srcRect/>
          <a:stretch>
            <a:fillRect/>
          </a:stretch>
        </p:blipFill>
        <p:spPr bwMode="auto">
          <a:xfrm>
            <a:off x="0" y="4114800"/>
            <a:ext cx="3429000" cy="2743200"/>
          </a:xfrm>
          <a:prstGeom prst="ellipse">
            <a:avLst/>
          </a:prstGeom>
          <a:ln>
            <a:noFill/>
          </a:ln>
          <a:effectLst>
            <a:softEdge rad="112500"/>
          </a:effectLst>
        </p:spPr>
      </p:pic>
    </p:spTree>
  </p:cSld>
  <p:clrMapOvr>
    <a:masterClrMapping/>
  </p:clrMapOvr>
  <p:transition>
    <p:pull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Письмо </a:t>
            </a:r>
            <a:r>
              <a:rPr lang="ru-RU" dirty="0" err="1" smtClean="0">
                <a:hlinkClick r:id="rId2"/>
              </a:rPr>
              <a:t>Минобрнауки</a:t>
            </a:r>
            <a:r>
              <a:rPr lang="ru-RU" dirty="0" smtClean="0">
                <a:hlinkClick r:id="rId2"/>
              </a:rPr>
              <a:t> России от 26.05.2014 № ВК-1048/07 «О порядке получения образования воспитанниками детских домов-интернатов» (вместе с «Разъяснениями о порядке получения образования воспитанниками, проживающими в детских домах-интернатах для умственно отсталых детей и домах-интернатах для детей с физическими недостатками»)</a:t>
            </a:r>
            <a:endParaRPr lang="ru-RU" dirty="0" smtClean="0">
              <a:latin typeface="Times New Roman" pitchFamily="18" charset="0"/>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Разъясняется порядок получения образования воспитанниками, проживающими в детских домах-интернатах (ДДИ) для умственно отсталых детей и </a:t>
            </a:r>
            <a:r>
              <a:rPr lang="ru-RU" dirty="0" err="1" smtClean="0">
                <a:latin typeface="Times New Roman" pitchFamily="18" charset="0"/>
                <a:cs typeface="Times New Roman" pitchFamily="18" charset="0"/>
              </a:rPr>
              <a:t>детей-интернатах</a:t>
            </a:r>
            <a:r>
              <a:rPr lang="ru-RU" dirty="0" smtClean="0">
                <a:latin typeface="Times New Roman" pitchFamily="18" charset="0"/>
                <a:cs typeface="Times New Roman" pitchFamily="18" charset="0"/>
              </a:rPr>
              <a:t> для детей с физическими недостатками. </a:t>
            </a:r>
          </a:p>
          <a:p>
            <a:r>
              <a:rPr lang="ru-RU" dirty="0" smtClean="0">
                <a:latin typeface="Times New Roman" pitchFamily="18" charset="0"/>
                <a:cs typeface="Times New Roman" pitchFamily="18" charset="0"/>
              </a:rPr>
              <a:t>На основе нормативных документов представлены модели организации получения образования, в том числе дополнительного образования, воспитанниками ДДИ (в ОО, реализующих АООП; в условиях ДДИ). </a:t>
            </a:r>
          </a:p>
          <a:p>
            <a:r>
              <a:rPr lang="ru-RU" dirty="0" smtClean="0">
                <a:latin typeface="Times New Roman" pitchFamily="18" charset="0"/>
                <a:cs typeface="Times New Roman" pitchFamily="18" charset="0"/>
              </a:rPr>
              <a:t>Консультативную помощь ДДИ оказывают ПМПК и ОО, осуществляющие обучение по АООП.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400" dirty="0" smtClean="0">
                <a:latin typeface="Times New Roman" pitchFamily="18" charset="0"/>
                <a:cs typeface="Times New Roman" pitchFamily="18" charset="0"/>
              </a:rPr>
              <a:t>Органам управления образованием и органам социальной защиты населения субъектов РФ рекомендуется принять меры по созданию условий для полноценной организации образовательного процесса для воспитанников ДДИ посредством зачисления всех детей-инвалидов, проживающих в ДДИ, в образовательные организации, обеспечения учебниками, учебными пособиями, техническими средствами обучения, разработки адаптированных образовательных программ, учебных планов, организации подготовки, переподготовки и повышения квалификации работников ДДИ и образовательных организаций по вопросам образования воспитанников ДДИ.</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Письмо </a:t>
            </a:r>
            <a:r>
              <a:rPr lang="ru-RU" dirty="0" err="1" smtClean="0">
                <a:hlinkClick r:id="rId2"/>
              </a:rPr>
              <a:t>Минобрнауки</a:t>
            </a:r>
            <a:r>
              <a:rPr lang="ru-RU" dirty="0" smtClean="0">
                <a:hlinkClick r:id="rId2"/>
              </a:rPr>
              <a:t> России от 31.08.2015 № ВК-2101/07 «О порядке организации получения образования обучающимися, нуждающимися в длительном лечении»</a:t>
            </a:r>
            <a:endParaRPr lang="ru-RU" dirty="0" smtClean="0">
              <a:latin typeface="Times New Roman" pitchFamily="18" charset="0"/>
              <a:cs typeface="Times New Roman" pitchFamily="18"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Разъясняется вопрос обеспечения конституционного права на получение образования детьми, нуждающимися в длительном лечении. </a:t>
            </a:r>
          </a:p>
          <a:p>
            <a:r>
              <a:rPr lang="ru-RU" dirty="0" smtClean="0">
                <a:latin typeface="Times New Roman" pitchFamily="18" charset="0"/>
                <a:cs typeface="Times New Roman" pitchFamily="18" charset="0"/>
              </a:rPr>
              <a:t>Обучение детей, осваивающих основные общеобразовательные программы и нуждающихся в длительном лечении, может быть организовано и в медицинских организациях на основании заключения </a:t>
            </a:r>
            <a:r>
              <a:rPr lang="ru-RU" dirty="0" err="1" smtClean="0">
                <a:latin typeface="Times New Roman" pitchFamily="18" charset="0"/>
                <a:cs typeface="Times New Roman" pitchFamily="18" charset="0"/>
              </a:rPr>
              <a:t>медорганизации</a:t>
            </a:r>
            <a:r>
              <a:rPr lang="ru-RU" dirty="0" smtClean="0">
                <a:latin typeface="Times New Roman" pitchFamily="18" charset="0"/>
                <a:cs typeface="Times New Roman" pitchFamily="18" charset="0"/>
              </a:rPr>
              <a:t> и письменного обращения родителей (законных представителей) обучающегося.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У обучающихся, нуждающихся в длительном лечении, есть два варианта организации образования. </a:t>
            </a:r>
          </a:p>
          <a:p>
            <a:r>
              <a:rPr lang="ru-RU" dirty="0" smtClean="0">
                <a:latin typeface="Times New Roman" pitchFamily="18" charset="0"/>
                <a:cs typeface="Times New Roman" pitchFamily="18" charset="0"/>
              </a:rPr>
              <a:t>Во-первых, обучение на базе специализированного структурного образовательного подразделения организации, осуществляющей лечение. </a:t>
            </a:r>
          </a:p>
          <a:p>
            <a:r>
              <a:rPr lang="ru-RU" dirty="0" smtClean="0">
                <a:latin typeface="Times New Roman" pitchFamily="18" charset="0"/>
                <a:cs typeface="Times New Roman" pitchFamily="18" charset="0"/>
              </a:rPr>
              <a:t>Во-вторых, обучение в медучреждении организацией, осуществляющей образовательную деятельность наиболее близко к нему. </a:t>
            </a:r>
          </a:p>
          <a:p>
            <a:endParaRPr lang="ru-RU" dirty="0" smtClean="0">
              <a:latin typeface="Times New Roman" pitchFamily="18" charset="0"/>
              <a:cs typeface="Times New Roman"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Получение образования возможно в очной, </a:t>
            </a:r>
            <a:r>
              <a:rPr lang="ru-RU" dirty="0" err="1" smtClean="0">
                <a:latin typeface="Times New Roman" pitchFamily="18" charset="0"/>
                <a:cs typeface="Times New Roman" pitchFamily="18" charset="0"/>
              </a:rPr>
              <a:t>очно-заочной</a:t>
            </a:r>
            <a:r>
              <a:rPr lang="ru-RU" dirty="0" smtClean="0">
                <a:latin typeface="Times New Roman" pitchFamily="18" charset="0"/>
                <a:cs typeface="Times New Roman" pitchFamily="18" charset="0"/>
              </a:rPr>
              <a:t> и сетевой формах, в том числе с применением электронного обучения и дистанционных программ. Обучающиеся, переехавшие в период ГИА из одного региона в другой, в том числе для прохождения длительного лечения в медицинской организации, имеют право на прохождение ГИА и получение аттестата об основном или среднем общем образовании в </a:t>
            </a:r>
            <a:r>
              <a:rPr lang="ru-RU" dirty="0" err="1" smtClean="0">
                <a:latin typeface="Times New Roman" pitchFamily="18" charset="0"/>
                <a:cs typeface="Times New Roman" pitchFamily="18" charset="0"/>
              </a:rPr>
              <a:t>медорганизации</a:t>
            </a:r>
            <a:r>
              <a:rPr lang="ru-RU" dirty="0" smtClean="0">
                <a:latin typeface="Times New Roman" pitchFamily="18" charset="0"/>
                <a:cs typeface="Times New Roman" pitchFamily="18" charset="0"/>
              </a:rPr>
              <a:t>.</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dirty="0" smtClean="0">
                <a:hlinkClick r:id="rId2"/>
              </a:rPr>
              <a:t>Письмо Федеральной службы по надзору в сфере образования и науки от 16.04.2015 № 01-50-174/07-1968 «О приеме на обучение лиц с ограниченными возможностями здоровья»</a:t>
            </a:r>
            <a:endParaRPr lang="ru-RU" dirty="0" smtClean="0">
              <a:latin typeface="Times New Roman" pitchFamily="18" charset="0"/>
              <a:cs typeface="Times New Roman" pitchFamily="18"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Даны разъяснения по вопросу приема лиц с ограниченными возможностями здоровья и инвалидов на обучение по программам среднего профессионального и высшего образования.</a:t>
            </a:r>
          </a:p>
          <a:p>
            <a:r>
              <a:rPr lang="ru-RU" dirty="0" smtClean="0">
                <a:latin typeface="Times New Roman" pitchFamily="18" charset="0"/>
                <a:cs typeface="Times New Roman" pitchFamily="18" charset="0"/>
              </a:rPr>
              <a:t>Создать специальные условия для получения образования лицами с ограниченными возможностями здоровья – это обязанность образовательных организаций. </a:t>
            </a:r>
          </a:p>
          <a:p>
            <a:r>
              <a:rPr lang="ru-RU" dirty="0" smtClean="0">
                <a:latin typeface="Times New Roman" pitchFamily="18" charset="0"/>
                <a:cs typeface="Times New Roman" pitchFamily="18" charset="0"/>
              </a:rPr>
              <a:t>Указанным лицам не может быть отказано в приёме на обучение по причине того, что в образовательной организации отсутствуют такие специальные условия.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dirty="0" smtClean="0">
                <a:latin typeface="Times New Roman" pitchFamily="18" charset="0"/>
                <a:cs typeface="Times New Roman" pitchFamily="18" charset="0"/>
              </a:rPr>
              <a:t>Условия организации обучения и воспитания лиц с ограниченными возможностями здоровья определяются адаптированной образовательной программой, а для инвалидов также в соответствии с индивидуальной программой реабилитации.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5238"/>
          </a:xfrm>
          <a:prstGeom prst="rect">
            <a:avLst/>
          </a:prstGeom>
        </p:spPr>
      </p:pic>
      <p:sp>
        <p:nvSpPr>
          <p:cNvPr id="2" name="Заголовок 1"/>
          <p:cNvSpPr>
            <a:spLocks noGrp="1"/>
          </p:cNvSpPr>
          <p:nvPr>
            <p:ph type="title"/>
          </p:nvPr>
        </p:nvSpPr>
        <p:spPr>
          <a:xfrm>
            <a:off x="628650" y="404665"/>
            <a:ext cx="7886700" cy="2107118"/>
          </a:xfrm>
        </p:spPr>
        <p:txBody>
          <a:bodyPr>
            <a:normAutofit fontScale="90000"/>
          </a:bodyPr>
          <a:lstStyle/>
          <a:p>
            <a:pPr algn="ctr"/>
            <a:r>
              <a:rPr lang="ru-RU" dirty="0" smtClean="0"/>
              <a:t/>
            </a:r>
            <a:br>
              <a:rPr lang="ru-RU" dirty="0" smtClean="0"/>
            </a:br>
            <a: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Федеральная нормативно-правовая база обучения, воспитания и образования детей-инвалидов и детей с ограниченными возможностями здоровья</a:t>
            </a:r>
            <a:br>
              <a:rPr lang="ru-RU" sz="27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ru-RU" sz="27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6" name="Picture 2" descr="Картинки по запросу юристы пнг"/>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31889" y="2922523"/>
            <a:ext cx="3178969" cy="313372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0332582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lnSpcReduction="10000"/>
          </a:bodyPr>
          <a:lstStyle/>
          <a:p>
            <a:r>
              <a:rPr lang="ru-RU" sz="3000" dirty="0" smtClean="0">
                <a:latin typeface="Times New Roman" pitchFamily="18" charset="0"/>
                <a:cs typeface="Times New Roman" pitchFamily="18" charset="0"/>
              </a:rPr>
              <a:t>Если в индивидуальной программе реабилитации указано на возможность получения среднего профессионального и (или) высшего образования, инвалиду не могут отказать в приеме на обучение по таким программам по причине того, что в программе реабилитации не приведены конкретные учебные заведения или специальности (направления подготовки). Обращается внимание на то, что в ходе проверок образовательных организаций контролируется и соблюдение требований по организации получения образования лицами с ограниченными возможностями здоровья.</a:t>
            </a:r>
          </a:p>
          <a:p>
            <a:endParaRPr lang="ru-RU" dirty="0" smtClean="0">
              <a:latin typeface="Times New Roman" pitchFamily="18" charset="0"/>
              <a:cs typeface="Times New Roman" pitchFamily="18"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b="1" dirty="0" smtClean="0">
                <a:hlinkClick r:id="rId2"/>
              </a:rPr>
              <a:t>Приказ </a:t>
            </a:r>
            <a:r>
              <a:rPr lang="ru-RU" b="1" dirty="0" err="1" smtClean="0">
                <a:hlinkClick r:id="rId2"/>
              </a:rPr>
              <a:t>Минобрнауки</a:t>
            </a:r>
            <a:r>
              <a:rPr lang="ru-RU" b="1" dirty="0" smtClean="0">
                <a:hlinkClick r:id="rId2"/>
              </a:rPr>
              <a:t> России от 19.12.2014 № 1598 «Об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a:t>
            </a:r>
            <a:endParaRPr lang="ru-RU" b="1" dirty="0" smtClean="0">
              <a:latin typeface="Times New Roman" pitchFamily="18" charset="0"/>
              <a:cs typeface="Times New Roman"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Autofit/>
          </a:bodyPr>
          <a:lstStyle/>
          <a:p>
            <a:r>
              <a:rPr lang="ru-RU" sz="2400" dirty="0" smtClean="0">
                <a:latin typeface="Times New Roman" pitchFamily="18" charset="0"/>
                <a:cs typeface="Times New Roman" pitchFamily="18" charset="0"/>
              </a:rPr>
              <a:t>Установлен федеральный государственный образовательный стандарт начального общего образования обучающихся с ограниченными возможностями здоровья. </a:t>
            </a:r>
          </a:p>
          <a:p>
            <a:r>
              <a:rPr lang="ru-RU" sz="2400" dirty="0" smtClean="0">
                <a:latin typeface="Times New Roman" pitchFamily="18" charset="0"/>
                <a:cs typeface="Times New Roman" pitchFamily="18" charset="0"/>
              </a:rPr>
              <a:t>Стандарт содержит требования к структуре адаптированной общеобразовательной программы, условиям её реализации и результатам освоения. </a:t>
            </a:r>
          </a:p>
          <a:p>
            <a:r>
              <a:rPr lang="ru-RU" sz="2400" dirty="0" smtClean="0">
                <a:latin typeface="Times New Roman" pitchFamily="18" charset="0"/>
                <a:cs typeface="Times New Roman" pitchFamily="18" charset="0"/>
              </a:rPr>
              <a:t>Стандарт предусматривает возможность создания дифференцированных образовательных программ с учетом особых образовательных потребностей и индивидуальных особенностей обучающихся.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dirty="0" smtClean="0">
                <a:latin typeface="Times New Roman" pitchFamily="18" charset="0"/>
                <a:cs typeface="Times New Roman" pitchFamily="18" charset="0"/>
              </a:rPr>
              <a:t>На основе стандарта могут разрабатываться до 4 вариантов образовательных программ исходя из степени выраженности нарушений в развитии. </a:t>
            </a:r>
          </a:p>
          <a:p>
            <a:r>
              <a:rPr lang="ru-RU" dirty="0" smtClean="0">
                <a:latin typeface="Times New Roman" pitchFamily="18" charset="0"/>
                <a:cs typeface="Times New Roman" pitchFamily="18" charset="0"/>
              </a:rPr>
              <a:t>Предусмотрена возможность перехода школьника с ограниченными возможностями здоровья с одного варианта на другой. </a:t>
            </a:r>
          </a:p>
          <a:p>
            <a:r>
              <a:rPr lang="ru-RU" dirty="0" smtClean="0">
                <a:latin typeface="Times New Roman" pitchFamily="18" charset="0"/>
                <a:cs typeface="Times New Roman" pitchFamily="18" charset="0"/>
              </a:rPr>
              <a:t>Учебный план включает обязательные предметные области и коррекционно-развивающую область. </a:t>
            </a:r>
          </a:p>
          <a:p>
            <a:r>
              <a:rPr lang="ru-RU" dirty="0" smtClean="0">
                <a:latin typeface="Times New Roman" pitchFamily="18" charset="0"/>
                <a:cs typeface="Times New Roman" pitchFamily="18" charset="0"/>
              </a:rPr>
              <a:t>Срок освоения общеобразовательной программы составляет от 4 до 6 лет.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fontScale="92500" lnSpcReduction="10000"/>
          </a:bodyPr>
          <a:lstStyle/>
          <a:p>
            <a:r>
              <a:rPr lang="ru-RU" sz="3000" dirty="0" smtClean="0">
                <a:latin typeface="Times New Roman" pitchFamily="18" charset="0"/>
                <a:cs typeface="Times New Roman" pitchFamily="18" charset="0"/>
              </a:rPr>
              <a:t>Обучение лиц с ограниченными возможностями здоровья возможно как с другими учащимися, так и в отдельных классах, группах или организациях. </a:t>
            </a:r>
          </a:p>
          <a:p>
            <a:r>
              <a:rPr lang="ru-RU" sz="3000" dirty="0" smtClean="0">
                <a:latin typeface="Times New Roman" pitchFamily="18" charset="0"/>
                <a:cs typeface="Times New Roman" pitchFamily="18" charset="0"/>
              </a:rPr>
              <a:t>Допускается использование сетевой формы. </a:t>
            </a:r>
          </a:p>
          <a:p>
            <a:r>
              <a:rPr lang="ru-RU" sz="3000" dirty="0" smtClean="0">
                <a:latin typeface="Times New Roman" pitchFamily="18" charset="0"/>
                <a:cs typeface="Times New Roman" pitchFamily="18" charset="0"/>
              </a:rPr>
              <a:t>Стандарт содержит дифференцированные требования к кадровому и материально-техническому обеспечению обучения лиц с ограниченными возможностями здоровья. </a:t>
            </a:r>
          </a:p>
          <a:p>
            <a:r>
              <a:rPr lang="ru-RU" sz="3000" dirty="0" smtClean="0">
                <a:latin typeface="Times New Roman" pitchFamily="18" charset="0"/>
                <a:cs typeface="Times New Roman" pitchFamily="18" charset="0"/>
              </a:rPr>
              <a:t>Стандарт применяется к правоотношениям, возникшим с 1 сентября 2016 г. </a:t>
            </a:r>
          </a:p>
          <a:p>
            <a:r>
              <a:rPr lang="ru-RU" sz="3000" dirty="0" smtClean="0">
                <a:latin typeface="Times New Roman" pitchFamily="18" charset="0"/>
                <a:cs typeface="Times New Roman" pitchFamily="18" charset="0"/>
              </a:rPr>
              <a:t>Лица, зачисленные до этой даты для обучения по адаптированным образовательным программам, обучаются по ним до завершения обучения.</a:t>
            </a:r>
          </a:p>
          <a:p>
            <a:endParaRPr lang="ru-RU" dirty="0" smtClean="0">
              <a:latin typeface="Times New Roman" pitchFamily="18" charset="0"/>
              <a:cs typeface="Times New Roman" pitchFamily="18"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endParaRPr lang="ru-RU" b="1" dirty="0" smtClean="0">
              <a:hlinkClick r:id="rId2"/>
            </a:endParaRPr>
          </a:p>
          <a:p>
            <a:pPr algn="ctr">
              <a:buNone/>
            </a:pPr>
            <a:r>
              <a:rPr lang="ru-RU" b="1" dirty="0" smtClean="0">
                <a:hlinkClick r:id="rId2"/>
              </a:rPr>
              <a:t>Приказ </a:t>
            </a:r>
            <a:r>
              <a:rPr lang="ru-RU" b="1" dirty="0" err="1" smtClean="0">
                <a:hlinkClick r:id="rId2"/>
              </a:rPr>
              <a:t>Минобрнауки</a:t>
            </a:r>
            <a:r>
              <a:rPr lang="ru-RU" b="1" dirty="0" smtClean="0">
                <a:hlinkClick r:id="rId2"/>
              </a:rPr>
              <a:t> России от 19.12.2014 № 1599 «Об утверждении федерального государственного образовательного стандарта образования обучающихся с умственной отсталостью (интеллектуальными нарушениями)»</a:t>
            </a:r>
            <a:endParaRPr lang="ru-RU" b="1" dirty="0" smtClean="0">
              <a:latin typeface="Times New Roman" pitchFamily="18" charset="0"/>
              <a:cs typeface="Times New Roman" pitchFamily="18"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fontScale="85000" lnSpcReduction="20000"/>
          </a:bodyPr>
          <a:lstStyle/>
          <a:p>
            <a:pPr>
              <a:lnSpc>
                <a:spcPct val="110000"/>
              </a:lnSpc>
            </a:pPr>
            <a:r>
              <a:rPr lang="ru-RU" sz="3000" dirty="0" smtClean="0">
                <a:latin typeface="Times New Roman" pitchFamily="18" charset="0"/>
                <a:cs typeface="Times New Roman" pitchFamily="18" charset="0"/>
              </a:rPr>
              <a:t>Утвержден федеральный государственный образовательный стандарт образования обучающихся с умственной отсталостью (интеллектуальными нарушениями). </a:t>
            </a:r>
          </a:p>
          <a:p>
            <a:pPr>
              <a:lnSpc>
                <a:spcPct val="110000"/>
              </a:lnSpc>
            </a:pPr>
            <a:r>
              <a:rPr lang="ru-RU" sz="3000" dirty="0" smtClean="0">
                <a:latin typeface="Times New Roman" pitchFamily="18" charset="0"/>
                <a:cs typeface="Times New Roman" pitchFamily="18" charset="0"/>
              </a:rPr>
              <a:t>Стандарт представляет собой совокупность обязательных требований при реализации адаптированных основных общеобразовательных программ (АООП) в организациях, осуществляющих образовательную деятельность. </a:t>
            </a:r>
          </a:p>
          <a:p>
            <a:pPr>
              <a:lnSpc>
                <a:spcPct val="110000"/>
              </a:lnSpc>
            </a:pPr>
            <a:r>
              <a:rPr lang="ru-RU" sz="3000" dirty="0" smtClean="0">
                <a:latin typeface="Times New Roman" pitchFamily="18" charset="0"/>
                <a:cs typeface="Times New Roman" pitchFamily="18" charset="0"/>
              </a:rPr>
              <a:t>Он касается обучающихся с легкой умственной отсталостью (интеллектуальными нарушениями), умеренной, тяжелой, глубокой умственной отсталостью (интеллектуальными нарушениями), тяжёлыми и множественными нарушениями развития. </a:t>
            </a:r>
          </a:p>
          <a:p>
            <a:endParaRPr lang="ru-RU" dirty="0" smtClean="0"/>
          </a:p>
        </p:txBody>
      </p:sp>
    </p:spTree>
  </p:cSld>
  <p:clrMapOvr>
    <a:overrideClrMapping bg1="lt1" tx1="dk1" bg2="lt2" tx2="dk2" accent1="accent1" accent2="accent2" accent3="accent3" accent4="accent4" accent5="accent5" accent6="accent6" hlink="hlink" folHlink="folHlink"/>
  </p:clrMapOvr>
</p:sld>
</file>

<file path=ppt/slides/slide9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fontScale="77500" lnSpcReduction="20000"/>
          </a:bodyPr>
          <a:lstStyle/>
          <a:p>
            <a:r>
              <a:rPr lang="ru-RU" sz="3700" dirty="0" smtClean="0">
                <a:latin typeface="Times New Roman" pitchFamily="18" charset="0"/>
                <a:cs typeface="Times New Roman" pitchFamily="18" charset="0"/>
              </a:rPr>
              <a:t>АООП разрабатывается на основе стандарта с учётом особенностей указанных групп обучающихся, их психофизического развития, индивидуальных возможностей и обеспечивает коррекцию нарушений развития и их социальную адаптацию. </a:t>
            </a:r>
          </a:p>
          <a:p>
            <a:r>
              <a:rPr lang="ru-RU" sz="3700" dirty="0" smtClean="0">
                <a:latin typeface="Times New Roman" pitchFamily="18" charset="0"/>
                <a:cs typeface="Times New Roman" pitchFamily="18" charset="0"/>
              </a:rPr>
              <a:t>Положения стандарта могут использоваться родителями (законными представителями) в рамках семейного образования, а также на дому или в медицинских организациях.</a:t>
            </a:r>
          </a:p>
          <a:p>
            <a:r>
              <a:rPr lang="ru-RU" sz="3700" dirty="0" smtClean="0">
                <a:latin typeface="Times New Roman" pitchFamily="18" charset="0"/>
                <a:cs typeface="Times New Roman" pitchFamily="18" charset="0"/>
              </a:rPr>
              <a:t>Стандарт применяется к правоотношениям, возникшим с 01.09.2016. </a:t>
            </a:r>
          </a:p>
          <a:p>
            <a:r>
              <a:rPr lang="ru-RU" sz="3700" dirty="0" smtClean="0">
                <a:latin typeface="Times New Roman" pitchFamily="18" charset="0"/>
                <a:cs typeface="Times New Roman" pitchFamily="18" charset="0"/>
              </a:rPr>
              <a:t>Лица, зачисленные до 01.09.2016 для обучения по адаптированным образовательным программам, обучаются по ним до завершения обучения.</a:t>
            </a:r>
          </a:p>
          <a:p>
            <a:endParaRPr lang="ru-RU" dirty="0" smtClean="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pPr algn="ctr">
              <a:buNone/>
            </a:pPr>
            <a:r>
              <a:rPr lang="ru-RU" sz="4000" b="1" dirty="0" smtClean="0">
                <a:latin typeface="Times New Roman" pitchFamily="18" charset="0"/>
                <a:cs typeface="Times New Roman" pitchFamily="18" charset="0"/>
                <a:hlinkClick r:id="rId2"/>
              </a:rPr>
              <a:t>Приказ </a:t>
            </a:r>
            <a:r>
              <a:rPr lang="ru-RU" sz="4000" b="1" dirty="0" err="1" smtClean="0">
                <a:latin typeface="Times New Roman" pitchFamily="18" charset="0"/>
                <a:cs typeface="Times New Roman" pitchFamily="18" charset="0"/>
                <a:hlinkClick r:id="rId2"/>
              </a:rPr>
              <a:t>Минобрнауки</a:t>
            </a:r>
            <a:r>
              <a:rPr lang="ru-RU" sz="4000" b="1" dirty="0" smtClean="0">
                <a:latin typeface="Times New Roman" pitchFamily="18" charset="0"/>
                <a:cs typeface="Times New Roman" pitchFamily="18" charset="0"/>
                <a:hlinkClick r:id="rId2"/>
              </a:rPr>
              <a:t> России от 20.09.2013 № 1082 «Об утверждении Положения о </a:t>
            </a:r>
            <a:r>
              <a:rPr lang="ru-RU" sz="4000" b="1" dirty="0" err="1" smtClean="0">
                <a:latin typeface="Times New Roman" pitchFamily="18" charset="0"/>
                <a:cs typeface="Times New Roman" pitchFamily="18" charset="0"/>
                <a:hlinkClick r:id="rId2"/>
              </a:rPr>
              <a:t>психолого-медико-педагогической</a:t>
            </a:r>
            <a:r>
              <a:rPr lang="ru-RU" sz="4000" b="1" dirty="0" smtClean="0">
                <a:latin typeface="Times New Roman" pitchFamily="18" charset="0"/>
                <a:cs typeface="Times New Roman" pitchFamily="18" charset="0"/>
                <a:hlinkClick r:id="rId2"/>
              </a:rPr>
              <a:t> комиссии»</a:t>
            </a:r>
            <a:endParaRPr lang="ru-RU" sz="4000" b="1" dirty="0" smtClean="0">
              <a:latin typeface="Times New Roman" pitchFamily="18" charset="0"/>
              <a:cs typeface="Times New Roman" pitchFamily="18"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8183880" cy="5922984"/>
          </a:xfrm>
        </p:spPr>
        <p:txBody>
          <a:bodyPr>
            <a:normAutofit/>
          </a:bodyPr>
          <a:lstStyle/>
          <a:p>
            <a:r>
              <a:rPr lang="ru-RU" sz="2900" dirty="0" smtClean="0">
                <a:latin typeface="Times New Roman" pitchFamily="18" charset="0"/>
                <a:cs typeface="Times New Roman" pitchFamily="18" charset="0"/>
              </a:rPr>
              <a:t>Утверждено новое положение о </a:t>
            </a:r>
            <a:r>
              <a:rPr lang="ru-RU" sz="2900" dirty="0" err="1" smtClean="0">
                <a:latin typeface="Times New Roman" pitchFamily="18" charset="0"/>
                <a:cs typeface="Times New Roman" pitchFamily="18" charset="0"/>
              </a:rPr>
              <a:t>психолого-медико-педагогической</a:t>
            </a:r>
            <a:r>
              <a:rPr lang="ru-RU" sz="2900" dirty="0" smtClean="0">
                <a:latin typeface="Times New Roman" pitchFamily="18" charset="0"/>
                <a:cs typeface="Times New Roman" pitchFamily="18" charset="0"/>
              </a:rPr>
              <a:t> комиссии. </a:t>
            </a:r>
          </a:p>
          <a:p>
            <a:r>
              <a:rPr lang="ru-RU" sz="2900" dirty="0" smtClean="0">
                <a:latin typeface="Times New Roman" pitchFamily="18" charset="0"/>
                <a:cs typeface="Times New Roman" pitchFamily="18" charset="0"/>
              </a:rPr>
              <a:t>Она создается, чтобы своевременно выявлять детей с особенностями в физическом и (или) психическом развитии и (или) отклонениями в поведении. </a:t>
            </a:r>
          </a:p>
          <a:p>
            <a:r>
              <a:rPr lang="ru-RU" sz="2900" dirty="0" smtClean="0">
                <a:latin typeface="Times New Roman" pitchFamily="18" charset="0"/>
                <a:cs typeface="Times New Roman" pitchFamily="18" charset="0"/>
              </a:rPr>
              <a:t>Комиссия проводит их комплексное </a:t>
            </a:r>
            <a:r>
              <a:rPr lang="ru-RU" sz="2900" dirty="0" err="1" smtClean="0">
                <a:latin typeface="Times New Roman" pitchFamily="18" charset="0"/>
                <a:cs typeface="Times New Roman" pitchFamily="18" charset="0"/>
              </a:rPr>
              <a:t>психолого-медико-педагогическое</a:t>
            </a:r>
            <a:r>
              <a:rPr lang="ru-RU" sz="2900" dirty="0" smtClean="0">
                <a:latin typeface="Times New Roman" pitchFamily="18" charset="0"/>
                <a:cs typeface="Times New Roman" pitchFamily="18" charset="0"/>
              </a:rPr>
              <a:t> обследование и даёт рекомендации по оказанию им </a:t>
            </a:r>
            <a:r>
              <a:rPr lang="ru-RU" sz="2900" dirty="0" err="1" smtClean="0">
                <a:latin typeface="Times New Roman" pitchFamily="18" charset="0"/>
                <a:cs typeface="Times New Roman" pitchFamily="18" charset="0"/>
              </a:rPr>
              <a:t>психолого-медико-педагогической</a:t>
            </a:r>
            <a:r>
              <a:rPr lang="ru-RU" sz="2900" dirty="0" smtClean="0">
                <a:latin typeface="Times New Roman" pitchFamily="18" charset="0"/>
                <a:cs typeface="Times New Roman" pitchFamily="18" charset="0"/>
              </a:rPr>
              <a:t> помощи, организации их обучения и воспитания. </a:t>
            </a:r>
          </a:p>
        </p:txBody>
      </p:sp>
    </p:spTree>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2.xml><?xml version="1.0" encoding="utf-8"?>
<a:themeOverride xmlns:a="http://schemas.openxmlformats.org/drawingml/2006/main">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3.xml><?xml version="1.0" encoding="utf-8"?>
<a:themeOverride xmlns:a="http://schemas.openxmlformats.org/drawingml/2006/main">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4.xml><?xml version="1.0" encoding="utf-8"?>
<a:themeOverride xmlns:a="http://schemas.openxmlformats.org/drawingml/2006/main">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5.xml><?xml version="1.0" encoding="utf-8"?>
<a:themeOverride xmlns:a="http://schemas.openxmlformats.org/drawingml/2006/main">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6.xml><?xml version="1.0" encoding="utf-8"?>
<a:themeOverride xmlns:a="http://schemas.openxmlformats.org/drawingml/2006/main">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7.xml><?xml version="1.0" encoding="utf-8"?>
<a:themeOverride xmlns:a="http://schemas.openxmlformats.org/drawingml/2006/main">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6962</TotalTime>
  <Words>9697</Words>
  <Application>Microsoft Office PowerPoint</Application>
  <PresentationFormat>Экран (4:3)</PresentationFormat>
  <Paragraphs>567</Paragraphs>
  <Slides>221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221</vt:i4>
      </vt:variant>
    </vt:vector>
  </HeadingPairs>
  <TitlesOfParts>
    <vt:vector size="222" baseType="lpstr">
      <vt:lpstr>Аспект</vt:lpstr>
      <vt:lpstr>   Нормативные документы в сфере образования учащихся с ограниченными возможностями здоровья  </vt:lpstr>
      <vt:lpstr>Заседание Совета по делам инвалидов, 2011 г.</vt:lpstr>
      <vt:lpstr> Термин «инклюзивное образование» в переводе с французского –  «включающий в себя» </vt:lpstr>
      <vt:lpstr>Вид инклюзивного обучения - мейнстриминг</vt:lpstr>
      <vt:lpstr>              Международная нормативно-правовая база обучения, воспитания и образования детей-инвалидов и детей с ограниченными возможностями здоровья </vt:lpstr>
      <vt:lpstr>Слайд 6</vt:lpstr>
      <vt:lpstr>Саламанкская декларация «О принципах, политике и практической деятельности в сфере образования лиц с особыми потребностями»</vt:lpstr>
      <vt:lpstr>Слайд 8</vt:lpstr>
      <vt:lpstr> Федеральная нормативно-правовая база обучения, воспитания и образования детей-инвалидов и детей с ограниченными возможностями здоровья </vt:lpstr>
      <vt:lpstr>Конституция Российской Федерации</vt:lpstr>
      <vt:lpstr>Слайд 11</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Федеральный закон «Об образовании в Российской Федерации» (01.09.2013)</vt:lpstr>
      <vt:lpstr>Постановление Главного государственного санитарного врача РФ от 10.07.2015 № 26 «Об утверждении СанПиН 2.4.2.3286-15 «Санитарно-эпидемиологические требования к условиям и организации обучения и воспитания в организациях, осуществляющих образовательную деятельность по адаптированным основным общеобразовательным программам для обучающихся с ограниченными возможностями здоровья»</vt:lpstr>
      <vt:lpstr>Слайд 24</vt:lpstr>
      <vt:lpstr>Слайд 25</vt:lpstr>
      <vt:lpstr>Слайд 26</vt:lpstr>
      <vt:lpstr>Слайд 27</vt:lpstr>
      <vt:lpstr>Слайд 28</vt:lpstr>
      <vt:lpstr>Слайд 29</vt:lpstr>
      <vt:lpstr>Слайд 30</vt:lpstr>
      <vt:lpstr>Слайд 31</vt:lpstr>
      <vt:lpstr>  Приказ Минобрнауки России от 09.11.2015 №1309 (ред. от 18.08.2016) «Об утверждении Порядка обеспечения условий доступности для инвалидов объектов и предоставляемых услуг в сфере образования, а также оказания им при этом необходимой помощи» (1.01.2016) </vt:lpstr>
      <vt:lpstr>  </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Слайд 106</vt:lpstr>
      <vt:lpstr>Слайд 107</vt:lpstr>
      <vt:lpstr>Слайд 108</vt:lpstr>
      <vt:lpstr>Слайд 109</vt:lpstr>
      <vt:lpstr>Слайд 110</vt:lpstr>
      <vt:lpstr>Слайд 111</vt:lpstr>
      <vt:lpstr>Слайд 112</vt:lpstr>
      <vt:lpstr>Слайд 113</vt:lpstr>
      <vt:lpstr>Слайд 114</vt:lpstr>
      <vt:lpstr>Слайд 115</vt:lpstr>
      <vt:lpstr>Слайд 116</vt:lpstr>
      <vt:lpstr>Слайд 117</vt:lpstr>
      <vt:lpstr>Слайд 118</vt:lpstr>
      <vt:lpstr>Слайд 119</vt:lpstr>
      <vt:lpstr>Слайд 120</vt:lpstr>
      <vt:lpstr>Слайд 121</vt:lpstr>
      <vt:lpstr>Слайд 122</vt:lpstr>
      <vt:lpstr>Слайд 123</vt:lpstr>
      <vt:lpstr>Слайд 124</vt:lpstr>
      <vt:lpstr>Слайд 125</vt:lpstr>
      <vt:lpstr>Слайд 126</vt:lpstr>
      <vt:lpstr>Слайд 127</vt:lpstr>
      <vt:lpstr>Слайд 128</vt:lpstr>
      <vt:lpstr>Слайд 129</vt:lpstr>
      <vt:lpstr>Слайд 130</vt:lpstr>
      <vt:lpstr>Слайд 131</vt:lpstr>
      <vt:lpstr>Слайд 132</vt:lpstr>
      <vt:lpstr>Слайд 133</vt:lpstr>
      <vt:lpstr>Слайд 134</vt:lpstr>
      <vt:lpstr>Слайд 135</vt:lpstr>
      <vt:lpstr>Слайд 136</vt:lpstr>
      <vt:lpstr>Слайд 137</vt:lpstr>
      <vt:lpstr>Слайд 138</vt:lpstr>
      <vt:lpstr>Слайд 139</vt:lpstr>
      <vt:lpstr>Слайд 140</vt:lpstr>
      <vt:lpstr>Слайд 141</vt:lpstr>
      <vt:lpstr>Слайд 142</vt:lpstr>
      <vt:lpstr>Слайд 143</vt:lpstr>
      <vt:lpstr>Слайд 144</vt:lpstr>
      <vt:lpstr>Слайд 145</vt:lpstr>
      <vt:lpstr>Слайд 146</vt:lpstr>
      <vt:lpstr>Слайд 147</vt:lpstr>
      <vt:lpstr>Слайд 148</vt:lpstr>
      <vt:lpstr>Слайд 149</vt:lpstr>
      <vt:lpstr>Слайд 150</vt:lpstr>
      <vt:lpstr>Слайд 151</vt:lpstr>
      <vt:lpstr>Слайд 152</vt:lpstr>
      <vt:lpstr>Слайд 153</vt:lpstr>
      <vt:lpstr>Слайд 154</vt:lpstr>
      <vt:lpstr>Слайд 155</vt:lpstr>
      <vt:lpstr>Слайд 156</vt:lpstr>
      <vt:lpstr>Слайд 157</vt:lpstr>
      <vt:lpstr>Слайд 158</vt:lpstr>
      <vt:lpstr>Слайд 159</vt:lpstr>
      <vt:lpstr>Слайд 160</vt:lpstr>
      <vt:lpstr>Слайд 161</vt:lpstr>
      <vt:lpstr>Слайд 162</vt:lpstr>
      <vt:lpstr>Слайд 163</vt:lpstr>
      <vt:lpstr>Слайд 164</vt:lpstr>
      <vt:lpstr>Слайд 165</vt:lpstr>
      <vt:lpstr>Слайд 166</vt:lpstr>
      <vt:lpstr>Слайд 167</vt:lpstr>
      <vt:lpstr>Слайд 168</vt:lpstr>
      <vt:lpstr>Слайд 169</vt:lpstr>
      <vt:lpstr>Слайд 170</vt:lpstr>
      <vt:lpstr>Слайд 171</vt:lpstr>
      <vt:lpstr>Слайд 172</vt:lpstr>
      <vt:lpstr>Слайд 173</vt:lpstr>
      <vt:lpstr>Слайд 174</vt:lpstr>
      <vt:lpstr>Слайд 175</vt:lpstr>
      <vt:lpstr>Слайд 176</vt:lpstr>
      <vt:lpstr>Слайд 177</vt:lpstr>
      <vt:lpstr>Слайд 178</vt:lpstr>
      <vt:lpstr>Слайд 179</vt:lpstr>
      <vt:lpstr>Слайд 180</vt:lpstr>
      <vt:lpstr>Слайд 181</vt:lpstr>
      <vt:lpstr>Слайд 182</vt:lpstr>
      <vt:lpstr>Слайд 183</vt:lpstr>
      <vt:lpstr>Слайд 184</vt:lpstr>
      <vt:lpstr>Слайд 185</vt:lpstr>
      <vt:lpstr>Слайд 186</vt:lpstr>
      <vt:lpstr>Слайд 187</vt:lpstr>
      <vt:lpstr>Слайд 188</vt:lpstr>
      <vt:lpstr>Слайд 189</vt:lpstr>
      <vt:lpstr>Слайд 190</vt:lpstr>
      <vt:lpstr>Слайд 191</vt:lpstr>
      <vt:lpstr>Слайд 192</vt:lpstr>
      <vt:lpstr>Слайд 193</vt:lpstr>
      <vt:lpstr>Национальная образовательная инициатива «Наша новая школа»</vt:lpstr>
      <vt:lpstr>    Указ «О национальной стратегии действий в интересах детей на 2012-2017 годы» № 761 от 01.06.2012</vt:lpstr>
      <vt:lpstr>    Указ «О национальной стратегии действий в интересах детей на 2012-2017 годы» № 761 от 01.06.2012</vt:lpstr>
      <vt:lpstr>    Указ «О национальной стратегии действий в интересах детей на 2012-2017 годы» № 761 от 01.06.2012</vt:lpstr>
      <vt:lpstr>    Указ «О национальной стратегии действий в интересах детей на 2012-2017 годы» № 761 от 01.06.2012</vt:lpstr>
      <vt:lpstr>        Концепция долгосрочного социально-экономического развития РФ на период до 2020 года </vt:lpstr>
      <vt:lpstr>ФГОС НОО ОВЗ и УО</vt:lpstr>
      <vt:lpstr>ФГОС НОО ОВЗ и УО</vt:lpstr>
      <vt:lpstr>Слайд 202</vt:lpstr>
      <vt:lpstr>Проблема введения инклюзивного образования </vt:lpstr>
      <vt:lpstr>Слайд 204</vt:lpstr>
      <vt:lpstr>Слайд 205</vt:lpstr>
      <vt:lpstr>Слайд 206</vt:lpstr>
      <vt:lpstr>Документы, обеспечивающие успешное внедрение инклюзивного образования</vt:lpstr>
      <vt:lpstr>Федеральные государственные  образовательные стандарты</vt:lpstr>
      <vt:lpstr>Успешность и качество внедрения практики инклюзивного образования</vt:lpstr>
      <vt:lpstr>Слайд 210</vt:lpstr>
      <vt:lpstr>Слайд 211</vt:lpstr>
      <vt:lpstr>Слайд 212</vt:lpstr>
      <vt:lpstr>Слайд 213</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lpstr> На данный момент в реестре размещены восемь Примерных адаптированных основных общеобразовательных программ начального общего образования обучающихся с ограниченными возможностями здоровья: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Адаптированная основная общеобразовательная программа (АООП) для детей с умственной отсталостью (интеллектуальными нарушениями).</dc:title>
  <dc:creator>User</dc:creator>
  <cp:lastModifiedBy>SONY</cp:lastModifiedBy>
  <cp:revision>16</cp:revision>
  <dcterms:created xsi:type="dcterms:W3CDTF">2016-11-16T17:37:51Z</dcterms:created>
  <dcterms:modified xsi:type="dcterms:W3CDTF">2017-04-26T10:39:36Z</dcterms:modified>
</cp:coreProperties>
</file>